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51"/>
  </p:notesMasterIdLst>
  <p:sldIdLst>
    <p:sldId id="263" r:id="rId6"/>
    <p:sldId id="264" r:id="rId7"/>
    <p:sldId id="330" r:id="rId8"/>
    <p:sldId id="331" r:id="rId9"/>
    <p:sldId id="338" r:id="rId10"/>
    <p:sldId id="333" r:id="rId11"/>
    <p:sldId id="334" r:id="rId12"/>
    <p:sldId id="335" r:id="rId13"/>
    <p:sldId id="336" r:id="rId14"/>
    <p:sldId id="337" r:id="rId15"/>
    <p:sldId id="315" r:id="rId16"/>
    <p:sldId id="316" r:id="rId17"/>
    <p:sldId id="266" r:id="rId18"/>
    <p:sldId id="267" r:id="rId19"/>
    <p:sldId id="317" r:id="rId20"/>
    <p:sldId id="318" r:id="rId21"/>
    <p:sldId id="269" r:id="rId22"/>
    <p:sldId id="270" r:id="rId23"/>
    <p:sldId id="271" r:id="rId24"/>
    <p:sldId id="321" r:id="rId25"/>
    <p:sldId id="322" r:id="rId26"/>
    <p:sldId id="323" r:id="rId27"/>
    <p:sldId id="273" r:id="rId28"/>
    <p:sldId id="274" r:id="rId29"/>
    <p:sldId id="324" r:id="rId30"/>
    <p:sldId id="325" r:id="rId31"/>
    <p:sldId id="326" r:id="rId32"/>
    <p:sldId id="327" r:id="rId33"/>
    <p:sldId id="277" r:id="rId34"/>
    <p:sldId id="328" r:id="rId35"/>
    <p:sldId id="279" r:id="rId36"/>
    <p:sldId id="329" r:id="rId37"/>
    <p:sldId id="295" r:id="rId38"/>
    <p:sldId id="296" r:id="rId39"/>
    <p:sldId id="310" r:id="rId40"/>
    <p:sldId id="282" r:id="rId41"/>
    <p:sldId id="314" r:id="rId42"/>
    <p:sldId id="288" r:id="rId43"/>
    <p:sldId id="287" r:id="rId44"/>
    <p:sldId id="290" r:id="rId45"/>
    <p:sldId id="289" r:id="rId46"/>
    <p:sldId id="292" r:id="rId47"/>
    <p:sldId id="293" r:id="rId48"/>
    <p:sldId id="297" r:id="rId49"/>
    <p:sldId id="2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7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Kenyetta\WSU\UP7700\HopeVillageParcelSurvey\Final_Numbers_Graphs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HOPE VILLAGE VACANT LOTS</a:t>
            </a:r>
          </a:p>
        </c:rich>
      </c:tx>
      <c:layout/>
      <c:overlay val="0"/>
    </c:title>
    <c:autoTitleDeleted val="0"/>
    <c:plotArea>
      <c:layout/>
      <c:barChart>
        <c:barDir val="col"/>
        <c:grouping val="percentStacked"/>
        <c:varyColors val="0"/>
        <c:ser>
          <c:idx val="0"/>
          <c:order val="0"/>
          <c:tx>
            <c:strRef>
              <c:f>'stacked graphs'!$B$2</c:f>
              <c:strCache>
                <c:ptCount val="1"/>
                <c:pt idx="0">
                  <c:v>Not Maintained, No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graphs'!$B$3:$B$4</c:f>
              <c:numCache>
                <c:formatCode>0%</c:formatCode>
                <c:ptCount val="2"/>
                <c:pt idx="0">
                  <c:v>0.63586956521739102</c:v>
                </c:pt>
                <c:pt idx="1">
                  <c:v>0.47900262467191601</c:v>
                </c:pt>
              </c:numCache>
            </c:numRef>
          </c:val>
          <c:extLst xmlns:c16r2="http://schemas.microsoft.com/office/drawing/2015/06/chart">
            <c:ext xmlns:c16="http://schemas.microsoft.com/office/drawing/2014/chart" uri="{C3380CC4-5D6E-409C-BE32-E72D297353CC}">
              <c16:uniqueId val="{00000000-A4DC-49CF-8AAC-E76FF77F546F}"/>
            </c:ext>
          </c:extLst>
        </c:ser>
        <c:ser>
          <c:idx val="1"/>
          <c:order val="1"/>
          <c:tx>
            <c:strRef>
              <c:f>'stacked graphs'!$C$2</c:f>
              <c:strCache>
                <c:ptCount val="1"/>
                <c:pt idx="0">
                  <c:v>Not Maintained,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graphs'!$C$3:$C$4</c:f>
              <c:numCache>
                <c:formatCode>0%</c:formatCode>
                <c:ptCount val="2"/>
                <c:pt idx="0">
                  <c:v>0.103260869565217</c:v>
                </c:pt>
                <c:pt idx="1">
                  <c:v>8.7926509186351698E-2</c:v>
                </c:pt>
              </c:numCache>
            </c:numRef>
          </c:val>
          <c:extLst xmlns:c16r2="http://schemas.microsoft.com/office/drawing/2015/06/chart">
            <c:ext xmlns:c16="http://schemas.microsoft.com/office/drawing/2014/chart" uri="{C3380CC4-5D6E-409C-BE32-E72D297353CC}">
              <c16:uniqueId val="{00000001-A4DC-49CF-8AAC-E76FF77F546F}"/>
            </c:ext>
          </c:extLst>
        </c:ser>
        <c:ser>
          <c:idx val="2"/>
          <c:order val="2"/>
          <c:tx>
            <c:strRef>
              <c:f>'stacked graphs'!$D$2</c:f>
              <c:strCache>
                <c:ptCount val="1"/>
                <c:pt idx="0">
                  <c:v>Maintained, No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graphs'!$D$3:$D$4</c:f>
              <c:numCache>
                <c:formatCode>0%</c:formatCode>
                <c:ptCount val="2"/>
                <c:pt idx="0">
                  <c:v>0.25543478260869601</c:v>
                </c:pt>
                <c:pt idx="1">
                  <c:v>0.41207349081364802</c:v>
                </c:pt>
              </c:numCache>
            </c:numRef>
          </c:val>
          <c:extLst xmlns:c16r2="http://schemas.microsoft.com/office/drawing/2015/06/chart">
            <c:ext xmlns:c16="http://schemas.microsoft.com/office/drawing/2014/chart" uri="{C3380CC4-5D6E-409C-BE32-E72D297353CC}">
              <c16:uniqueId val="{00000002-A4DC-49CF-8AAC-E76FF77F546F}"/>
            </c:ext>
          </c:extLst>
        </c:ser>
        <c:ser>
          <c:idx val="3"/>
          <c:order val="3"/>
          <c:tx>
            <c:strRef>
              <c:f>'stacked graphs'!$E$2</c:f>
              <c:strCache>
                <c:ptCount val="1"/>
                <c:pt idx="0">
                  <c:v>Maintained, Dumping</c:v>
                </c:pt>
              </c:strCache>
            </c:strRef>
          </c:tx>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4DC-49CF-8AAC-E76FF77F546F}"/>
                </c:ext>
              </c:extLst>
            </c:dLbl>
            <c:dLbl>
              <c:idx val="1"/>
              <c:layout>
                <c:manualLayout>
                  <c:x val="9.0214067278287499E-2"/>
                  <c:y val="-2.0325203252032501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4DC-49CF-8AAC-E76FF77F546F}"/>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graphs'!$E$3:$E$4</c:f>
              <c:numCache>
                <c:formatCode>0%</c:formatCode>
                <c:ptCount val="2"/>
                <c:pt idx="0">
                  <c:v>0</c:v>
                </c:pt>
                <c:pt idx="1">
                  <c:v>2.0997375328084E-2</c:v>
                </c:pt>
              </c:numCache>
            </c:numRef>
          </c:val>
          <c:extLst xmlns:c16r2="http://schemas.microsoft.com/office/drawing/2015/06/chart">
            <c:ext xmlns:c16="http://schemas.microsoft.com/office/drawing/2014/chart" uri="{C3380CC4-5D6E-409C-BE32-E72D297353CC}">
              <c16:uniqueId val="{00000005-A4DC-49CF-8AAC-E76FF77F546F}"/>
            </c:ext>
          </c:extLst>
        </c:ser>
        <c:dLbls>
          <c:dLblPos val="ctr"/>
          <c:showLegendKey val="0"/>
          <c:showVal val="1"/>
          <c:showCatName val="0"/>
          <c:showSerName val="0"/>
          <c:showPercent val="0"/>
          <c:showBubbleSize val="0"/>
        </c:dLbls>
        <c:gapWidth val="150"/>
        <c:overlap val="100"/>
        <c:axId val="95270400"/>
        <c:axId val="95271936"/>
      </c:barChart>
      <c:catAx>
        <c:axId val="95270400"/>
        <c:scaling>
          <c:orientation val="minMax"/>
        </c:scaling>
        <c:delete val="0"/>
        <c:axPos val="b"/>
        <c:numFmt formatCode="General" sourceLinked="0"/>
        <c:majorTickMark val="out"/>
        <c:minorTickMark val="none"/>
        <c:tickLblPos val="nextTo"/>
        <c:crossAx val="95271936"/>
        <c:crosses val="autoZero"/>
        <c:auto val="1"/>
        <c:lblAlgn val="ctr"/>
        <c:lblOffset val="100"/>
        <c:noMultiLvlLbl val="0"/>
      </c:catAx>
      <c:valAx>
        <c:axId val="95271936"/>
        <c:scaling>
          <c:orientation val="minMax"/>
        </c:scaling>
        <c:delete val="1"/>
        <c:axPos val="l"/>
        <c:numFmt formatCode="0%" sourceLinked="1"/>
        <c:majorTickMark val="out"/>
        <c:minorTickMark val="none"/>
        <c:tickLblPos val="nextTo"/>
        <c:crossAx val="95270400"/>
        <c:crosses val="autoZero"/>
        <c:crossBetween val="between"/>
      </c:valAx>
    </c:plotArea>
    <c:legend>
      <c:legendPos val="r"/>
      <c:layout/>
      <c:overlay val="0"/>
      <c:txPr>
        <a:bodyPr/>
        <a:lstStyle/>
        <a:p>
          <a:pPr>
            <a:defRPr sz="1800"/>
          </a:pPr>
          <a:endParaRPr lang="en-US"/>
        </a:p>
      </c:txPr>
    </c:legend>
    <c:plotVisOnly val="1"/>
    <c:dispBlanksAs val="gap"/>
    <c:showDLblsOverMax val="0"/>
  </c:chart>
  <c:txPr>
    <a:bodyPr/>
    <a:lstStyle/>
    <a:p>
      <a:pPr>
        <a:defRPr sz="1400">
          <a:latin typeface="Helvetica" charset="0"/>
          <a:ea typeface="Helvetica" charset="0"/>
          <a:cs typeface="Helvetica"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FIRE DAMAGE - </a:t>
            </a:r>
            <a:r>
              <a:rPr lang="en-US" dirty="0" smtClean="0"/>
              <a:t>f </a:t>
            </a:r>
            <a:r>
              <a:rPr lang="en-US" dirty="0"/>
              <a:t>DEMOLITION</a:t>
            </a:r>
          </a:p>
        </c:rich>
      </c:tx>
      <c:layout>
        <c:manualLayout>
          <c:xMode val="edge"/>
          <c:yMode val="edge"/>
          <c:x val="0.19254855643044599"/>
          <c:y val="3.7037037037037E-2"/>
        </c:manualLayout>
      </c:layout>
      <c:overlay val="0"/>
    </c:title>
    <c:autoTitleDeleted val="0"/>
    <c:plotArea>
      <c:layout/>
      <c:barChart>
        <c:barDir val="col"/>
        <c:grouping val="stacked"/>
        <c:varyColors val="0"/>
        <c:ser>
          <c:idx val="0"/>
          <c:order val="0"/>
          <c:tx>
            <c:strRef>
              <c:f>'stacked graphs'!$B$23</c:f>
              <c:strCache>
                <c:ptCount val="1"/>
                <c:pt idx="0">
                  <c:v>COLLAPSED, OPEN TO TRESPASS</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graphs'!$B$24:$B$25</c:f>
              <c:numCache>
                <c:formatCode>General</c:formatCode>
                <c:ptCount val="2"/>
                <c:pt idx="0">
                  <c:v>9</c:v>
                </c:pt>
                <c:pt idx="1">
                  <c:v>5</c:v>
                </c:pt>
              </c:numCache>
            </c:numRef>
          </c:val>
          <c:extLst xmlns:c16r2="http://schemas.microsoft.com/office/drawing/2015/06/chart">
            <c:ext xmlns:c16="http://schemas.microsoft.com/office/drawing/2014/chart" uri="{C3380CC4-5D6E-409C-BE32-E72D297353CC}">
              <c16:uniqueId val="{00000000-6660-4F8E-A579-01D8E6FA8DB2}"/>
            </c:ext>
          </c:extLst>
        </c:ser>
        <c:ser>
          <c:idx val="1"/>
          <c:order val="1"/>
          <c:tx>
            <c:strRef>
              <c:f>'stacked graphs'!$C$23</c:f>
              <c:strCache>
                <c:ptCount val="1"/>
                <c:pt idx="0">
                  <c:v>MAJOR, OPEN TO TRESPASS</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graphs'!$C$24:$C$25</c:f>
              <c:numCache>
                <c:formatCode>General</c:formatCode>
                <c:ptCount val="2"/>
                <c:pt idx="0">
                  <c:v>4</c:v>
                </c:pt>
                <c:pt idx="1">
                  <c:v>4</c:v>
                </c:pt>
              </c:numCache>
            </c:numRef>
          </c:val>
          <c:extLst xmlns:c16r2="http://schemas.microsoft.com/office/drawing/2015/06/chart">
            <c:ext xmlns:c16="http://schemas.microsoft.com/office/drawing/2014/chart" uri="{C3380CC4-5D6E-409C-BE32-E72D297353CC}">
              <c16:uniqueId val="{00000001-6660-4F8E-A579-01D8E6FA8DB2}"/>
            </c:ext>
          </c:extLst>
        </c:ser>
        <c:ser>
          <c:idx val="2"/>
          <c:order val="2"/>
          <c:tx>
            <c:strRef>
              <c:f>'stacked graphs'!$D$23</c:f>
              <c:strCache>
                <c:ptCount val="1"/>
                <c:pt idx="0">
                  <c:v>MAJOR, SECURED</c:v>
                </c:pt>
              </c:strCache>
            </c:strRef>
          </c:tx>
          <c:invertIfNegative val="0"/>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660-4F8E-A579-01D8E6FA8DB2}"/>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graphs'!$D$24:$D$25</c:f>
              <c:numCache>
                <c:formatCode>General</c:formatCode>
                <c:ptCount val="2"/>
                <c:pt idx="0">
                  <c:v>2</c:v>
                </c:pt>
                <c:pt idx="1">
                  <c:v>0</c:v>
                </c:pt>
              </c:numCache>
            </c:numRef>
          </c:val>
          <c:extLst xmlns:c16r2="http://schemas.microsoft.com/office/drawing/2015/06/chart">
            <c:ext xmlns:c16="http://schemas.microsoft.com/office/drawing/2014/chart" uri="{C3380CC4-5D6E-409C-BE32-E72D297353CC}">
              <c16:uniqueId val="{00000003-6660-4F8E-A579-01D8E6FA8DB2}"/>
            </c:ext>
          </c:extLst>
        </c:ser>
        <c:dLbls>
          <c:dLblPos val="ctr"/>
          <c:showLegendKey val="0"/>
          <c:showVal val="1"/>
          <c:showCatName val="0"/>
          <c:showSerName val="0"/>
          <c:showPercent val="0"/>
          <c:showBubbleSize val="0"/>
        </c:dLbls>
        <c:gapWidth val="150"/>
        <c:overlap val="100"/>
        <c:axId val="95981568"/>
        <c:axId val="95983104"/>
      </c:barChart>
      <c:catAx>
        <c:axId val="95981568"/>
        <c:scaling>
          <c:orientation val="minMax"/>
        </c:scaling>
        <c:delete val="0"/>
        <c:axPos val="b"/>
        <c:numFmt formatCode="General" sourceLinked="0"/>
        <c:majorTickMark val="out"/>
        <c:minorTickMark val="none"/>
        <c:tickLblPos val="nextTo"/>
        <c:crossAx val="95983104"/>
        <c:crosses val="autoZero"/>
        <c:auto val="1"/>
        <c:lblAlgn val="ctr"/>
        <c:lblOffset val="100"/>
        <c:noMultiLvlLbl val="0"/>
      </c:catAx>
      <c:valAx>
        <c:axId val="95983104"/>
        <c:scaling>
          <c:orientation val="minMax"/>
        </c:scaling>
        <c:delete val="1"/>
        <c:axPos val="l"/>
        <c:numFmt formatCode="General" sourceLinked="1"/>
        <c:majorTickMark val="out"/>
        <c:minorTickMark val="none"/>
        <c:tickLblPos val="nextTo"/>
        <c:crossAx val="95981568"/>
        <c:crosses val="autoZero"/>
        <c:crossBetween val="between"/>
      </c:valAx>
    </c:plotArea>
    <c:legend>
      <c:legendPos val="r"/>
      <c:layout/>
      <c:overlay val="0"/>
      <c:txPr>
        <a:bodyPr/>
        <a:lstStyle/>
        <a:p>
          <a:pPr>
            <a:defRPr sz="1800"/>
          </a:pPr>
          <a:endParaRPr lang="en-US"/>
        </a:p>
      </c:txPr>
    </c:legend>
    <c:plotVisOnly val="1"/>
    <c:dispBlanksAs val="gap"/>
    <c:showDLblsOverMax val="0"/>
  </c:chart>
  <c:txPr>
    <a:bodyPr/>
    <a:lstStyle/>
    <a:p>
      <a:pPr>
        <a:defRPr>
          <a:latin typeface="Helvetica" charset="0"/>
          <a:ea typeface="Helvetica" charset="0"/>
          <a:cs typeface="Helvetica"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SUBJECT TO FORECLOSURE</a:t>
            </a:r>
          </a:p>
        </c:rich>
      </c:tx>
      <c:layout/>
      <c:overlay val="0"/>
    </c:title>
    <c:autoTitleDeleted val="0"/>
    <c:plotArea>
      <c:layout/>
      <c:barChart>
        <c:barDir val="col"/>
        <c:grouping val="percentStacked"/>
        <c:varyColors val="0"/>
        <c:ser>
          <c:idx val="0"/>
          <c:order val="0"/>
          <c:tx>
            <c:strRef>
              <c:f>'stacked graphs'!$B$52</c:f>
              <c:strCache>
                <c:ptCount val="1"/>
                <c:pt idx="0">
                  <c:v>DELINQUENT</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graphs'!$B$53:$B$54</c:f>
              <c:numCache>
                <c:formatCode>0%</c:formatCode>
                <c:ptCount val="2"/>
                <c:pt idx="0">
                  <c:v>6.3604240282685506E-2</c:v>
                </c:pt>
                <c:pt idx="1">
                  <c:v>0.14236771983250901</c:v>
                </c:pt>
              </c:numCache>
            </c:numRef>
          </c:val>
          <c:extLst xmlns:c16r2="http://schemas.microsoft.com/office/drawing/2015/06/chart">
            <c:ext xmlns:c16="http://schemas.microsoft.com/office/drawing/2014/chart" uri="{C3380CC4-5D6E-409C-BE32-E72D297353CC}">
              <c16:uniqueId val="{00000000-8032-493D-B9FF-05C9C4C5D438}"/>
            </c:ext>
          </c:extLst>
        </c:ser>
        <c:ser>
          <c:idx val="1"/>
          <c:order val="1"/>
          <c:tx>
            <c:strRef>
              <c:f>'stacked graphs'!$C$52</c:f>
              <c:strCache>
                <c:ptCount val="1"/>
                <c:pt idx="0">
                  <c:v>FORECLOSED</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graphs'!$C$53:$C$54</c:f>
              <c:numCache>
                <c:formatCode>0%</c:formatCode>
                <c:ptCount val="2"/>
                <c:pt idx="0">
                  <c:v>1.41342756183746E-2</c:v>
                </c:pt>
                <c:pt idx="1">
                  <c:v>2.5885039969547E-2</c:v>
                </c:pt>
              </c:numCache>
            </c:numRef>
          </c:val>
          <c:extLst xmlns:c16r2="http://schemas.microsoft.com/office/drawing/2015/06/chart">
            <c:ext xmlns:c16="http://schemas.microsoft.com/office/drawing/2014/chart" uri="{C3380CC4-5D6E-409C-BE32-E72D297353CC}">
              <c16:uniqueId val="{00000001-8032-493D-B9FF-05C9C4C5D438}"/>
            </c:ext>
          </c:extLst>
        </c:ser>
        <c:ser>
          <c:idx val="2"/>
          <c:order val="2"/>
          <c:tx>
            <c:strRef>
              <c:f>'stacked graphs'!$D$52</c:f>
              <c:strCache>
                <c:ptCount val="1"/>
                <c:pt idx="0">
                  <c:v>OK</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graphs'!$D$53:$D$54</c:f>
              <c:numCache>
                <c:formatCode>0%</c:formatCode>
                <c:ptCount val="2"/>
                <c:pt idx="0">
                  <c:v>0.81625441696113099</c:v>
                </c:pt>
                <c:pt idx="1">
                  <c:v>0.66768176627331599</c:v>
                </c:pt>
              </c:numCache>
            </c:numRef>
          </c:val>
          <c:extLst xmlns:c16r2="http://schemas.microsoft.com/office/drawing/2015/06/chart">
            <c:ext xmlns:c16="http://schemas.microsoft.com/office/drawing/2014/chart" uri="{C3380CC4-5D6E-409C-BE32-E72D297353CC}">
              <c16:uniqueId val="{00000002-8032-493D-B9FF-05C9C4C5D438}"/>
            </c:ext>
          </c:extLst>
        </c:ser>
        <c:ser>
          <c:idx val="3"/>
          <c:order val="3"/>
          <c:tx>
            <c:strRef>
              <c:f>'stacked graphs'!$E$52</c:f>
              <c:strCache>
                <c:ptCount val="1"/>
                <c:pt idx="0">
                  <c:v>SUBJECT TO FORECLOSURE</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graphs'!$E$53:$E$54</c:f>
              <c:numCache>
                <c:formatCode>0%</c:formatCode>
                <c:ptCount val="2"/>
                <c:pt idx="0">
                  <c:v>0.106007067137809</c:v>
                </c:pt>
                <c:pt idx="1">
                  <c:v>0.164065473924629</c:v>
                </c:pt>
              </c:numCache>
            </c:numRef>
          </c:val>
          <c:extLst xmlns:c16r2="http://schemas.microsoft.com/office/drawing/2015/06/chart">
            <c:ext xmlns:c16="http://schemas.microsoft.com/office/drawing/2014/chart" uri="{C3380CC4-5D6E-409C-BE32-E72D297353CC}">
              <c16:uniqueId val="{00000003-8032-493D-B9FF-05C9C4C5D438}"/>
            </c:ext>
          </c:extLst>
        </c:ser>
        <c:dLbls>
          <c:dLblPos val="ctr"/>
          <c:showLegendKey val="0"/>
          <c:showVal val="1"/>
          <c:showCatName val="0"/>
          <c:showSerName val="0"/>
          <c:showPercent val="0"/>
          <c:showBubbleSize val="0"/>
        </c:dLbls>
        <c:gapWidth val="150"/>
        <c:overlap val="100"/>
        <c:axId val="96353664"/>
        <c:axId val="96371840"/>
      </c:barChart>
      <c:catAx>
        <c:axId val="96353664"/>
        <c:scaling>
          <c:orientation val="minMax"/>
        </c:scaling>
        <c:delete val="0"/>
        <c:axPos val="b"/>
        <c:numFmt formatCode="General" sourceLinked="0"/>
        <c:majorTickMark val="out"/>
        <c:minorTickMark val="none"/>
        <c:tickLblPos val="nextTo"/>
        <c:crossAx val="96371840"/>
        <c:crosses val="autoZero"/>
        <c:auto val="1"/>
        <c:lblAlgn val="ctr"/>
        <c:lblOffset val="100"/>
        <c:noMultiLvlLbl val="0"/>
      </c:catAx>
      <c:valAx>
        <c:axId val="96371840"/>
        <c:scaling>
          <c:orientation val="minMax"/>
        </c:scaling>
        <c:delete val="1"/>
        <c:axPos val="l"/>
        <c:numFmt formatCode="0%" sourceLinked="1"/>
        <c:majorTickMark val="out"/>
        <c:minorTickMark val="none"/>
        <c:tickLblPos val="nextTo"/>
        <c:crossAx val="96353664"/>
        <c:crosses val="autoZero"/>
        <c:crossBetween val="between"/>
      </c:valAx>
    </c:plotArea>
    <c:legend>
      <c:legendPos val="r"/>
      <c:layout>
        <c:manualLayout>
          <c:xMode val="edge"/>
          <c:yMode val="edge"/>
          <c:x val="0.68962018810148695"/>
          <c:y val="0.34206022163896199"/>
          <c:w val="0.29926870078740198"/>
          <c:h val="0.376277631962671"/>
        </c:manualLayout>
      </c:layout>
      <c:overlay val="0"/>
      <c:txPr>
        <a:bodyPr/>
        <a:lstStyle/>
        <a:p>
          <a:pPr>
            <a:defRPr sz="1800"/>
          </a:pPr>
          <a:endParaRPr lang="en-US"/>
        </a:p>
      </c:txPr>
    </c:legend>
    <c:plotVisOnly val="1"/>
    <c:dispBlanksAs val="gap"/>
    <c:showDLblsOverMax val="0"/>
  </c:chart>
  <c:txPr>
    <a:bodyPr/>
    <a:lstStyle/>
    <a:p>
      <a:pPr>
        <a:defRPr>
          <a:latin typeface="Helvetica" charset="0"/>
          <a:ea typeface="Helvetica" charset="0"/>
          <a:cs typeface="Helvetica"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FIRE DAMAGE - SUGGESTED DEMOLITION</a:t>
            </a:r>
          </a:p>
        </c:rich>
      </c:tx>
      <c:layout>
        <c:manualLayout>
          <c:xMode val="edge"/>
          <c:yMode val="edge"/>
          <c:x val="0.19254855643044599"/>
          <c:y val="3.7037037037037E-2"/>
        </c:manualLayout>
      </c:layout>
      <c:overlay val="0"/>
    </c:title>
    <c:autoTitleDeleted val="0"/>
    <c:plotArea>
      <c:layout/>
      <c:barChart>
        <c:barDir val="col"/>
        <c:grouping val="stacked"/>
        <c:varyColors val="0"/>
        <c:ser>
          <c:idx val="0"/>
          <c:order val="0"/>
          <c:tx>
            <c:strRef>
              <c:f>'stacked graphs'!$B$23</c:f>
              <c:strCache>
                <c:ptCount val="1"/>
                <c:pt idx="0">
                  <c:v>COLLAPSED, OPEN TO TRESPASS</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graphs'!$B$24:$B$25</c:f>
              <c:numCache>
                <c:formatCode>General</c:formatCode>
                <c:ptCount val="2"/>
                <c:pt idx="0">
                  <c:v>9</c:v>
                </c:pt>
                <c:pt idx="1">
                  <c:v>5</c:v>
                </c:pt>
              </c:numCache>
            </c:numRef>
          </c:val>
          <c:extLst xmlns:c16r2="http://schemas.microsoft.com/office/drawing/2015/06/chart">
            <c:ext xmlns:c16="http://schemas.microsoft.com/office/drawing/2014/chart" uri="{C3380CC4-5D6E-409C-BE32-E72D297353CC}">
              <c16:uniqueId val="{00000000-0355-49CF-ADA6-E02BA80F880F}"/>
            </c:ext>
          </c:extLst>
        </c:ser>
        <c:ser>
          <c:idx val="1"/>
          <c:order val="1"/>
          <c:tx>
            <c:strRef>
              <c:f>'stacked graphs'!$C$23</c:f>
              <c:strCache>
                <c:ptCount val="1"/>
                <c:pt idx="0">
                  <c:v>MAJOR, OPEN TO TRESPASS</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graphs'!$C$24:$C$25</c:f>
              <c:numCache>
                <c:formatCode>General</c:formatCode>
                <c:ptCount val="2"/>
                <c:pt idx="0">
                  <c:v>4</c:v>
                </c:pt>
                <c:pt idx="1">
                  <c:v>4</c:v>
                </c:pt>
              </c:numCache>
            </c:numRef>
          </c:val>
          <c:extLst xmlns:c16r2="http://schemas.microsoft.com/office/drawing/2015/06/chart">
            <c:ext xmlns:c16="http://schemas.microsoft.com/office/drawing/2014/chart" uri="{C3380CC4-5D6E-409C-BE32-E72D297353CC}">
              <c16:uniqueId val="{00000001-0355-49CF-ADA6-E02BA80F880F}"/>
            </c:ext>
          </c:extLst>
        </c:ser>
        <c:ser>
          <c:idx val="2"/>
          <c:order val="2"/>
          <c:tx>
            <c:strRef>
              <c:f>'stacked graphs'!$D$23</c:f>
              <c:strCache>
                <c:ptCount val="1"/>
                <c:pt idx="0">
                  <c:v>MAJOR, SECURED</c:v>
                </c:pt>
              </c:strCache>
            </c:strRef>
          </c:tx>
          <c:invertIfNegative val="0"/>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355-49CF-ADA6-E02BA80F880F}"/>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graphs'!$A$24:$A$25</c:f>
              <c:strCache>
                <c:ptCount val="2"/>
                <c:pt idx="0">
                  <c:v>Highland Park</c:v>
                </c:pt>
                <c:pt idx="1">
                  <c:v>Detroit</c:v>
                </c:pt>
              </c:strCache>
            </c:strRef>
          </c:cat>
          <c:val>
            <c:numRef>
              <c:f>'stacked graphs'!$D$24:$D$25</c:f>
              <c:numCache>
                <c:formatCode>General</c:formatCode>
                <c:ptCount val="2"/>
                <c:pt idx="0">
                  <c:v>2</c:v>
                </c:pt>
                <c:pt idx="1">
                  <c:v>0</c:v>
                </c:pt>
              </c:numCache>
            </c:numRef>
          </c:val>
          <c:extLst xmlns:c16r2="http://schemas.microsoft.com/office/drawing/2015/06/chart">
            <c:ext xmlns:c16="http://schemas.microsoft.com/office/drawing/2014/chart" uri="{C3380CC4-5D6E-409C-BE32-E72D297353CC}">
              <c16:uniqueId val="{00000003-0355-49CF-ADA6-E02BA80F880F}"/>
            </c:ext>
          </c:extLst>
        </c:ser>
        <c:dLbls>
          <c:dLblPos val="ctr"/>
          <c:showLegendKey val="0"/>
          <c:showVal val="1"/>
          <c:showCatName val="0"/>
          <c:showSerName val="0"/>
          <c:showPercent val="0"/>
          <c:showBubbleSize val="0"/>
        </c:dLbls>
        <c:gapWidth val="150"/>
        <c:overlap val="100"/>
        <c:axId val="96405376"/>
        <c:axId val="96406912"/>
      </c:barChart>
      <c:catAx>
        <c:axId val="96405376"/>
        <c:scaling>
          <c:orientation val="minMax"/>
        </c:scaling>
        <c:delete val="0"/>
        <c:axPos val="b"/>
        <c:numFmt formatCode="General" sourceLinked="0"/>
        <c:majorTickMark val="out"/>
        <c:minorTickMark val="none"/>
        <c:tickLblPos val="nextTo"/>
        <c:crossAx val="96406912"/>
        <c:crosses val="autoZero"/>
        <c:auto val="1"/>
        <c:lblAlgn val="ctr"/>
        <c:lblOffset val="100"/>
        <c:noMultiLvlLbl val="0"/>
      </c:catAx>
      <c:valAx>
        <c:axId val="96406912"/>
        <c:scaling>
          <c:orientation val="minMax"/>
        </c:scaling>
        <c:delete val="1"/>
        <c:axPos val="l"/>
        <c:numFmt formatCode="General" sourceLinked="1"/>
        <c:majorTickMark val="out"/>
        <c:minorTickMark val="none"/>
        <c:tickLblPos val="nextTo"/>
        <c:crossAx val="96405376"/>
        <c:crosses val="autoZero"/>
        <c:crossBetween val="between"/>
      </c:valAx>
    </c:plotArea>
    <c:legend>
      <c:legendPos val="r"/>
      <c:layout/>
      <c:overlay val="0"/>
    </c:legend>
    <c:plotVisOnly val="1"/>
    <c:dispBlanksAs val="gap"/>
    <c:showDLblsOverMax val="0"/>
  </c:chart>
  <c:txPr>
    <a:bodyPr/>
    <a:lstStyle/>
    <a:p>
      <a:pPr>
        <a:defRPr>
          <a:latin typeface="Helvetica" charset="0"/>
          <a:ea typeface="Helvetica" charset="0"/>
          <a:cs typeface="Helvetica"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OCCUPANCY</a:t>
            </a:r>
          </a:p>
        </c:rich>
      </c:tx>
      <c:layout/>
      <c:overlay val="0"/>
    </c:title>
    <c:autoTitleDeleted val="0"/>
    <c:plotArea>
      <c:layout/>
      <c:barChart>
        <c:barDir val="col"/>
        <c:grouping val="percentStacked"/>
        <c:varyColors val="0"/>
        <c:ser>
          <c:idx val="0"/>
          <c:order val="0"/>
          <c:tx>
            <c:strRef>
              <c:f>'stacked graphs'!$B$37</c:f>
              <c:strCache>
                <c:ptCount val="1"/>
                <c:pt idx="0">
                  <c:v>NO STRUCTURE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graphs'!$A$38:$A$39</c:f>
              <c:strCache>
                <c:ptCount val="2"/>
                <c:pt idx="0">
                  <c:v>Highland Park</c:v>
                </c:pt>
                <c:pt idx="1">
                  <c:v>Detroit</c:v>
                </c:pt>
              </c:strCache>
            </c:strRef>
          </c:cat>
          <c:val>
            <c:numRef>
              <c:f>'stacked graphs'!$B$38:$B$39</c:f>
              <c:numCache>
                <c:formatCode>0%</c:formatCode>
                <c:ptCount val="2"/>
                <c:pt idx="0">
                  <c:v>0.73851590106007103</c:v>
                </c:pt>
                <c:pt idx="1">
                  <c:v>0.365399239543726</c:v>
                </c:pt>
              </c:numCache>
            </c:numRef>
          </c:val>
          <c:extLst xmlns:c16r2="http://schemas.microsoft.com/office/drawing/2015/06/chart">
            <c:ext xmlns:c16="http://schemas.microsoft.com/office/drawing/2014/chart" uri="{C3380CC4-5D6E-409C-BE32-E72D297353CC}">
              <c16:uniqueId val="{00000000-904D-4B04-B536-374EB1F63EFC}"/>
            </c:ext>
          </c:extLst>
        </c:ser>
        <c:ser>
          <c:idx val="1"/>
          <c:order val="1"/>
          <c:tx>
            <c:strRef>
              <c:f>'stacked graphs'!$C$37</c:f>
              <c:strCache>
                <c:ptCount val="1"/>
                <c:pt idx="0">
                  <c:v>STRUCTURE, OCCUPIED</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graphs'!$A$38:$A$39</c:f>
              <c:strCache>
                <c:ptCount val="2"/>
                <c:pt idx="0">
                  <c:v>Highland Park</c:v>
                </c:pt>
                <c:pt idx="1">
                  <c:v>Detroit</c:v>
                </c:pt>
              </c:strCache>
            </c:strRef>
          </c:cat>
          <c:val>
            <c:numRef>
              <c:f>'stacked graphs'!$C$38:$C$39</c:f>
              <c:numCache>
                <c:formatCode>0%</c:formatCode>
                <c:ptCount val="2"/>
                <c:pt idx="0">
                  <c:v>0.123674911660777</c:v>
                </c:pt>
                <c:pt idx="1">
                  <c:v>0.50456273764258597</c:v>
                </c:pt>
              </c:numCache>
            </c:numRef>
          </c:val>
          <c:extLst xmlns:c16r2="http://schemas.microsoft.com/office/drawing/2015/06/chart">
            <c:ext xmlns:c16="http://schemas.microsoft.com/office/drawing/2014/chart" uri="{C3380CC4-5D6E-409C-BE32-E72D297353CC}">
              <c16:uniqueId val="{00000001-904D-4B04-B536-374EB1F63EFC}"/>
            </c:ext>
          </c:extLst>
        </c:ser>
        <c:ser>
          <c:idx val="2"/>
          <c:order val="2"/>
          <c:tx>
            <c:strRef>
              <c:f>'stacked graphs'!$D$37</c:f>
              <c:strCache>
                <c:ptCount val="1"/>
                <c:pt idx="0">
                  <c:v>STRUCTURE, POSSIBLY OCCUPIED</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graphs'!$A$38:$A$39</c:f>
              <c:strCache>
                <c:ptCount val="2"/>
                <c:pt idx="0">
                  <c:v>Highland Park</c:v>
                </c:pt>
                <c:pt idx="1">
                  <c:v>Detroit</c:v>
                </c:pt>
              </c:strCache>
            </c:strRef>
          </c:cat>
          <c:val>
            <c:numRef>
              <c:f>'stacked graphs'!$D$38:$D$39</c:f>
              <c:numCache>
                <c:formatCode>0%</c:formatCode>
                <c:ptCount val="2"/>
                <c:pt idx="0">
                  <c:v>3.8869257950529999E-2</c:v>
                </c:pt>
                <c:pt idx="1">
                  <c:v>1.4828897338403001E-2</c:v>
                </c:pt>
              </c:numCache>
            </c:numRef>
          </c:val>
          <c:extLst xmlns:c16r2="http://schemas.microsoft.com/office/drawing/2015/06/chart">
            <c:ext xmlns:c16="http://schemas.microsoft.com/office/drawing/2014/chart" uri="{C3380CC4-5D6E-409C-BE32-E72D297353CC}">
              <c16:uniqueId val="{00000002-904D-4B04-B536-374EB1F63EFC}"/>
            </c:ext>
          </c:extLst>
        </c:ser>
        <c:ser>
          <c:idx val="3"/>
          <c:order val="3"/>
          <c:tx>
            <c:strRef>
              <c:f>'stacked graphs'!$E$37</c:f>
              <c:strCache>
                <c:ptCount val="1"/>
                <c:pt idx="0">
                  <c:v>STRUCTURE, NOT OCCUPIED</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graphs'!$A$38:$A$39</c:f>
              <c:strCache>
                <c:ptCount val="2"/>
                <c:pt idx="0">
                  <c:v>Highland Park</c:v>
                </c:pt>
                <c:pt idx="1">
                  <c:v>Detroit</c:v>
                </c:pt>
              </c:strCache>
            </c:strRef>
          </c:cat>
          <c:val>
            <c:numRef>
              <c:f>'stacked graphs'!$E$38:$E$39</c:f>
              <c:numCache>
                <c:formatCode>0%</c:formatCode>
                <c:ptCount val="2"/>
                <c:pt idx="0">
                  <c:v>9.8939929328621903E-2</c:v>
                </c:pt>
                <c:pt idx="1">
                  <c:v>0.115209125475285</c:v>
                </c:pt>
              </c:numCache>
            </c:numRef>
          </c:val>
          <c:extLst xmlns:c16r2="http://schemas.microsoft.com/office/drawing/2015/06/chart">
            <c:ext xmlns:c16="http://schemas.microsoft.com/office/drawing/2014/chart" uri="{C3380CC4-5D6E-409C-BE32-E72D297353CC}">
              <c16:uniqueId val="{00000003-904D-4B04-B536-374EB1F63EFC}"/>
            </c:ext>
          </c:extLst>
        </c:ser>
        <c:dLbls>
          <c:showLegendKey val="0"/>
          <c:showVal val="1"/>
          <c:showCatName val="0"/>
          <c:showSerName val="0"/>
          <c:showPercent val="0"/>
          <c:showBubbleSize val="0"/>
        </c:dLbls>
        <c:gapWidth val="150"/>
        <c:overlap val="100"/>
        <c:axId val="97780864"/>
        <c:axId val="97782400"/>
      </c:barChart>
      <c:catAx>
        <c:axId val="97780864"/>
        <c:scaling>
          <c:orientation val="minMax"/>
        </c:scaling>
        <c:delete val="0"/>
        <c:axPos val="b"/>
        <c:numFmt formatCode="General" sourceLinked="0"/>
        <c:majorTickMark val="out"/>
        <c:minorTickMark val="none"/>
        <c:tickLblPos val="nextTo"/>
        <c:crossAx val="97782400"/>
        <c:crosses val="autoZero"/>
        <c:auto val="1"/>
        <c:lblAlgn val="ctr"/>
        <c:lblOffset val="100"/>
        <c:noMultiLvlLbl val="0"/>
      </c:catAx>
      <c:valAx>
        <c:axId val="97782400"/>
        <c:scaling>
          <c:orientation val="minMax"/>
        </c:scaling>
        <c:delete val="1"/>
        <c:axPos val="l"/>
        <c:numFmt formatCode="0%" sourceLinked="1"/>
        <c:majorTickMark val="out"/>
        <c:minorTickMark val="none"/>
        <c:tickLblPos val="nextTo"/>
        <c:crossAx val="97780864"/>
        <c:crosses val="autoZero"/>
        <c:crossBetween val="between"/>
      </c:valAx>
    </c:plotArea>
    <c:legend>
      <c:legendPos val="r"/>
      <c:layout/>
      <c:overlay val="0"/>
    </c:legend>
    <c:plotVisOnly val="1"/>
    <c:dispBlanksAs val="gap"/>
    <c:showDLblsOverMax val="0"/>
  </c:chart>
  <c:txPr>
    <a:bodyPr/>
    <a:lstStyle/>
    <a:p>
      <a:pPr>
        <a:defRPr>
          <a:latin typeface="Helvetica" charset="0"/>
          <a:ea typeface="Helvetica" charset="0"/>
          <a:cs typeface="Helvetica"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HOPE VILLAGE VACANT LOTS</a:t>
            </a:r>
          </a:p>
        </c:rich>
      </c:tx>
      <c:layout/>
      <c:overlay val="0"/>
    </c:title>
    <c:autoTitleDeleted val="0"/>
    <c:plotArea>
      <c:layout/>
      <c:barChart>
        <c:barDir val="col"/>
        <c:grouping val="percentStacked"/>
        <c:varyColors val="0"/>
        <c:ser>
          <c:idx val="0"/>
          <c:order val="0"/>
          <c:tx>
            <c:strRef>
              <c:f>'stacked graphs'!$B$2</c:f>
              <c:strCache>
                <c:ptCount val="1"/>
                <c:pt idx="0">
                  <c:v>Not Maintained, No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graphs'!$B$3:$B$4</c:f>
              <c:numCache>
                <c:formatCode>0%</c:formatCode>
                <c:ptCount val="2"/>
                <c:pt idx="0">
                  <c:v>0.63586956521739102</c:v>
                </c:pt>
                <c:pt idx="1">
                  <c:v>0.47900262467191601</c:v>
                </c:pt>
              </c:numCache>
            </c:numRef>
          </c:val>
          <c:extLst xmlns:c16r2="http://schemas.microsoft.com/office/drawing/2015/06/chart">
            <c:ext xmlns:c16="http://schemas.microsoft.com/office/drawing/2014/chart" uri="{C3380CC4-5D6E-409C-BE32-E72D297353CC}">
              <c16:uniqueId val="{00000000-5BE3-4A8F-9DC5-19E0AC512717}"/>
            </c:ext>
          </c:extLst>
        </c:ser>
        <c:ser>
          <c:idx val="1"/>
          <c:order val="1"/>
          <c:tx>
            <c:strRef>
              <c:f>'stacked graphs'!$C$2</c:f>
              <c:strCache>
                <c:ptCount val="1"/>
                <c:pt idx="0">
                  <c:v>Not Maintained,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graphs'!$C$3:$C$4</c:f>
              <c:numCache>
                <c:formatCode>0%</c:formatCode>
                <c:ptCount val="2"/>
                <c:pt idx="0">
                  <c:v>0.103260869565217</c:v>
                </c:pt>
                <c:pt idx="1">
                  <c:v>8.7926509186351698E-2</c:v>
                </c:pt>
              </c:numCache>
            </c:numRef>
          </c:val>
          <c:extLst xmlns:c16r2="http://schemas.microsoft.com/office/drawing/2015/06/chart">
            <c:ext xmlns:c16="http://schemas.microsoft.com/office/drawing/2014/chart" uri="{C3380CC4-5D6E-409C-BE32-E72D297353CC}">
              <c16:uniqueId val="{00000001-5BE3-4A8F-9DC5-19E0AC512717}"/>
            </c:ext>
          </c:extLst>
        </c:ser>
        <c:ser>
          <c:idx val="2"/>
          <c:order val="2"/>
          <c:tx>
            <c:strRef>
              <c:f>'stacked graphs'!$D$2</c:f>
              <c:strCache>
                <c:ptCount val="1"/>
                <c:pt idx="0">
                  <c:v>Maintained, No Dumping</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graphs'!$D$3:$D$4</c:f>
              <c:numCache>
                <c:formatCode>0%</c:formatCode>
                <c:ptCount val="2"/>
                <c:pt idx="0">
                  <c:v>0.25543478260869601</c:v>
                </c:pt>
                <c:pt idx="1">
                  <c:v>0.41207349081364802</c:v>
                </c:pt>
              </c:numCache>
            </c:numRef>
          </c:val>
          <c:extLst xmlns:c16r2="http://schemas.microsoft.com/office/drawing/2015/06/chart">
            <c:ext xmlns:c16="http://schemas.microsoft.com/office/drawing/2014/chart" uri="{C3380CC4-5D6E-409C-BE32-E72D297353CC}">
              <c16:uniqueId val="{00000002-5BE3-4A8F-9DC5-19E0AC512717}"/>
            </c:ext>
          </c:extLst>
        </c:ser>
        <c:ser>
          <c:idx val="3"/>
          <c:order val="3"/>
          <c:tx>
            <c:strRef>
              <c:f>'stacked graphs'!$E$2</c:f>
              <c:strCache>
                <c:ptCount val="1"/>
                <c:pt idx="0">
                  <c:v>Maintained, Dumping</c:v>
                </c:pt>
              </c:strCache>
            </c:strRef>
          </c:tx>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BE3-4A8F-9DC5-19E0AC512717}"/>
                </c:ext>
              </c:extLst>
            </c:dLbl>
            <c:dLbl>
              <c:idx val="1"/>
              <c:layout>
                <c:manualLayout>
                  <c:x val="9.7701149425287306E-2"/>
                  <c:y val="0"/>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BE3-4A8F-9DC5-19E0AC512717}"/>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graphs'!$A$3:$A$4</c:f>
              <c:strCache>
                <c:ptCount val="2"/>
                <c:pt idx="0">
                  <c:v>Highland Park</c:v>
                </c:pt>
                <c:pt idx="1">
                  <c:v>Detroit</c:v>
                </c:pt>
              </c:strCache>
            </c:strRef>
          </c:cat>
          <c:val>
            <c:numRef>
              <c:f>'stacked graphs'!$E$3:$E$4</c:f>
              <c:numCache>
                <c:formatCode>0%</c:formatCode>
                <c:ptCount val="2"/>
                <c:pt idx="0">
                  <c:v>0</c:v>
                </c:pt>
                <c:pt idx="1">
                  <c:v>2.0997375328084E-2</c:v>
                </c:pt>
              </c:numCache>
            </c:numRef>
          </c:val>
          <c:extLst xmlns:c16r2="http://schemas.microsoft.com/office/drawing/2015/06/chart">
            <c:ext xmlns:c16="http://schemas.microsoft.com/office/drawing/2014/chart" uri="{C3380CC4-5D6E-409C-BE32-E72D297353CC}">
              <c16:uniqueId val="{00000005-5BE3-4A8F-9DC5-19E0AC512717}"/>
            </c:ext>
          </c:extLst>
        </c:ser>
        <c:dLbls>
          <c:dLblPos val="ctr"/>
          <c:showLegendKey val="0"/>
          <c:showVal val="1"/>
          <c:showCatName val="0"/>
          <c:showSerName val="0"/>
          <c:showPercent val="0"/>
          <c:showBubbleSize val="0"/>
        </c:dLbls>
        <c:gapWidth val="150"/>
        <c:overlap val="100"/>
        <c:axId val="97838208"/>
        <c:axId val="97839744"/>
      </c:barChart>
      <c:catAx>
        <c:axId val="97838208"/>
        <c:scaling>
          <c:orientation val="minMax"/>
        </c:scaling>
        <c:delete val="0"/>
        <c:axPos val="b"/>
        <c:numFmt formatCode="General" sourceLinked="0"/>
        <c:majorTickMark val="out"/>
        <c:minorTickMark val="none"/>
        <c:tickLblPos val="nextTo"/>
        <c:crossAx val="97839744"/>
        <c:crosses val="autoZero"/>
        <c:auto val="1"/>
        <c:lblAlgn val="ctr"/>
        <c:lblOffset val="100"/>
        <c:noMultiLvlLbl val="0"/>
      </c:catAx>
      <c:valAx>
        <c:axId val="97839744"/>
        <c:scaling>
          <c:orientation val="minMax"/>
        </c:scaling>
        <c:delete val="1"/>
        <c:axPos val="l"/>
        <c:numFmt formatCode="0%" sourceLinked="1"/>
        <c:majorTickMark val="out"/>
        <c:minorTickMark val="none"/>
        <c:tickLblPos val="nextTo"/>
        <c:crossAx val="97838208"/>
        <c:crosses val="autoZero"/>
        <c:crossBetween val="between"/>
      </c:valAx>
    </c:plotArea>
    <c:legend>
      <c:legendPos val="r"/>
      <c:layout/>
      <c:overlay val="0"/>
    </c:legend>
    <c:plotVisOnly val="1"/>
    <c:dispBlanksAs val="gap"/>
    <c:showDLblsOverMax val="0"/>
  </c:chart>
  <c:txPr>
    <a:bodyPr/>
    <a:lstStyle/>
    <a:p>
      <a:pPr>
        <a:defRPr sz="1400">
          <a:latin typeface="Helvetica" charset="0"/>
          <a:ea typeface="Helvetica" charset="0"/>
          <a:cs typeface="Helvetica"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SUBJECT TO FORECLOSURE</a:t>
            </a:r>
          </a:p>
        </c:rich>
      </c:tx>
      <c:layout/>
      <c:overlay val="0"/>
    </c:title>
    <c:autoTitleDeleted val="0"/>
    <c:plotArea>
      <c:layout/>
      <c:barChart>
        <c:barDir val="col"/>
        <c:grouping val="percentStacked"/>
        <c:varyColors val="0"/>
        <c:ser>
          <c:idx val="0"/>
          <c:order val="0"/>
          <c:tx>
            <c:strRef>
              <c:f>'stacked graphs'!$B$52</c:f>
              <c:strCache>
                <c:ptCount val="1"/>
                <c:pt idx="0">
                  <c:v>DELINQUENT</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graphs'!$B$53:$B$54</c:f>
              <c:numCache>
                <c:formatCode>0%</c:formatCode>
                <c:ptCount val="2"/>
                <c:pt idx="0">
                  <c:v>6.3604240282685506E-2</c:v>
                </c:pt>
                <c:pt idx="1">
                  <c:v>0.14236771983250901</c:v>
                </c:pt>
              </c:numCache>
            </c:numRef>
          </c:val>
          <c:extLst xmlns:c16r2="http://schemas.microsoft.com/office/drawing/2015/06/chart">
            <c:ext xmlns:c16="http://schemas.microsoft.com/office/drawing/2014/chart" uri="{C3380CC4-5D6E-409C-BE32-E72D297353CC}">
              <c16:uniqueId val="{00000000-9269-420B-874E-9002F8B2B2D9}"/>
            </c:ext>
          </c:extLst>
        </c:ser>
        <c:ser>
          <c:idx val="1"/>
          <c:order val="1"/>
          <c:tx>
            <c:strRef>
              <c:f>'stacked graphs'!$C$52</c:f>
              <c:strCache>
                <c:ptCount val="1"/>
                <c:pt idx="0">
                  <c:v>FORECLOSED</c:v>
                </c:pt>
              </c:strCache>
            </c:strRef>
          </c:tx>
          <c:invertIfNegative val="0"/>
          <c:dLbls>
            <c:dLbl>
              <c:idx val="0"/>
              <c:layout>
                <c:manualLayout>
                  <c:x val="9.44444444444444E-2"/>
                  <c:y val="-8.5470085470085496E-3"/>
                </c:manualLayout>
              </c:layout>
              <c:spPr/>
              <c:txPr>
                <a:bodyPr/>
                <a:lstStyle/>
                <a:p>
                  <a:pPr>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269-420B-874E-9002F8B2B2D9}"/>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graphs'!$C$53:$C$54</c:f>
              <c:numCache>
                <c:formatCode>0%</c:formatCode>
                <c:ptCount val="2"/>
                <c:pt idx="0">
                  <c:v>1.41342756183746E-2</c:v>
                </c:pt>
                <c:pt idx="1">
                  <c:v>2.5885039969547E-2</c:v>
                </c:pt>
              </c:numCache>
            </c:numRef>
          </c:val>
          <c:extLst xmlns:c16r2="http://schemas.microsoft.com/office/drawing/2015/06/chart">
            <c:ext xmlns:c16="http://schemas.microsoft.com/office/drawing/2014/chart" uri="{C3380CC4-5D6E-409C-BE32-E72D297353CC}">
              <c16:uniqueId val="{00000002-9269-420B-874E-9002F8B2B2D9}"/>
            </c:ext>
          </c:extLst>
        </c:ser>
        <c:ser>
          <c:idx val="2"/>
          <c:order val="2"/>
          <c:tx>
            <c:strRef>
              <c:f>'stacked graphs'!$D$52</c:f>
              <c:strCache>
                <c:ptCount val="1"/>
                <c:pt idx="0">
                  <c:v>OK</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graphs'!$D$53:$D$54</c:f>
              <c:numCache>
                <c:formatCode>0%</c:formatCode>
                <c:ptCount val="2"/>
                <c:pt idx="0">
                  <c:v>0.81625441696113099</c:v>
                </c:pt>
                <c:pt idx="1">
                  <c:v>0.66768176627331599</c:v>
                </c:pt>
              </c:numCache>
            </c:numRef>
          </c:val>
          <c:extLst xmlns:c16r2="http://schemas.microsoft.com/office/drawing/2015/06/chart">
            <c:ext xmlns:c16="http://schemas.microsoft.com/office/drawing/2014/chart" uri="{C3380CC4-5D6E-409C-BE32-E72D297353CC}">
              <c16:uniqueId val="{00000003-9269-420B-874E-9002F8B2B2D9}"/>
            </c:ext>
          </c:extLst>
        </c:ser>
        <c:ser>
          <c:idx val="3"/>
          <c:order val="3"/>
          <c:tx>
            <c:strRef>
              <c:f>'stacked graphs'!$E$52</c:f>
              <c:strCache>
                <c:ptCount val="1"/>
                <c:pt idx="0">
                  <c:v>SUBJECT TO FORECLOSURE</c:v>
                </c:pt>
              </c:strCache>
            </c:strRef>
          </c:tx>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'stacked graphs'!$A$53:$A$54</c:f>
              <c:strCache>
                <c:ptCount val="2"/>
                <c:pt idx="0">
                  <c:v>Highland Park</c:v>
                </c:pt>
                <c:pt idx="1">
                  <c:v>Detroit</c:v>
                </c:pt>
              </c:strCache>
            </c:strRef>
          </c:cat>
          <c:val>
            <c:numRef>
              <c:f>'stacked graphs'!$E$53:$E$54</c:f>
              <c:numCache>
                <c:formatCode>0%</c:formatCode>
                <c:ptCount val="2"/>
                <c:pt idx="0">
                  <c:v>0.106007067137809</c:v>
                </c:pt>
                <c:pt idx="1">
                  <c:v>0.164065473924629</c:v>
                </c:pt>
              </c:numCache>
            </c:numRef>
          </c:val>
          <c:extLst xmlns:c16r2="http://schemas.microsoft.com/office/drawing/2015/06/chart">
            <c:ext xmlns:c16="http://schemas.microsoft.com/office/drawing/2014/chart" uri="{C3380CC4-5D6E-409C-BE32-E72D297353CC}">
              <c16:uniqueId val="{00000004-9269-420B-874E-9002F8B2B2D9}"/>
            </c:ext>
          </c:extLst>
        </c:ser>
        <c:dLbls>
          <c:dLblPos val="ctr"/>
          <c:showLegendKey val="0"/>
          <c:showVal val="1"/>
          <c:showCatName val="0"/>
          <c:showSerName val="0"/>
          <c:showPercent val="0"/>
          <c:showBubbleSize val="0"/>
        </c:dLbls>
        <c:gapWidth val="150"/>
        <c:overlap val="100"/>
        <c:axId val="97899648"/>
        <c:axId val="97901184"/>
      </c:barChart>
      <c:catAx>
        <c:axId val="97899648"/>
        <c:scaling>
          <c:orientation val="minMax"/>
        </c:scaling>
        <c:delete val="0"/>
        <c:axPos val="b"/>
        <c:numFmt formatCode="General" sourceLinked="0"/>
        <c:majorTickMark val="out"/>
        <c:minorTickMark val="none"/>
        <c:tickLblPos val="nextTo"/>
        <c:crossAx val="97901184"/>
        <c:crosses val="autoZero"/>
        <c:auto val="1"/>
        <c:lblAlgn val="ctr"/>
        <c:lblOffset val="100"/>
        <c:noMultiLvlLbl val="0"/>
      </c:catAx>
      <c:valAx>
        <c:axId val="97901184"/>
        <c:scaling>
          <c:orientation val="minMax"/>
        </c:scaling>
        <c:delete val="1"/>
        <c:axPos val="l"/>
        <c:numFmt formatCode="0%" sourceLinked="1"/>
        <c:majorTickMark val="out"/>
        <c:minorTickMark val="none"/>
        <c:tickLblPos val="nextTo"/>
        <c:crossAx val="97899648"/>
        <c:crosses val="autoZero"/>
        <c:crossBetween val="between"/>
      </c:valAx>
    </c:plotArea>
    <c:legend>
      <c:legendPos val="r"/>
      <c:layout/>
      <c:overlay val="0"/>
    </c:legend>
    <c:plotVisOnly val="1"/>
    <c:dispBlanksAs val="gap"/>
    <c:showDLblsOverMax val="0"/>
  </c:chart>
  <c:txPr>
    <a:bodyPr/>
    <a:lstStyle/>
    <a:p>
      <a:pPr>
        <a:defRPr>
          <a:latin typeface="Helvetica" charset="0"/>
          <a:ea typeface="Helvetica" charset="0"/>
          <a:cs typeface="Helvetica"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1B01D-B428-4611-B47B-71C9C7AFE242}" type="datetimeFigureOut">
              <a:rPr lang="en-US" smtClean="0"/>
              <a:t>8/26/2017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48C0D-0B5F-4503-AB6E-52B5012A77DC}"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AC1525-A2CB-FD46-9B21-87354B24C1C5}" type="slidenum">
              <a:rPr lang="en-US" smtClean="0"/>
              <a:t>22</a:t>
            </a:fld>
            <a:endParaRPr lang="en-US"/>
          </a:p>
        </p:txBody>
      </p:sp>
    </p:spTree>
    <p:extLst>
      <p:ext uri="{BB962C8B-B14F-4D97-AF65-F5344CB8AC3E}">
        <p14:creationId xmlns:p14="http://schemas.microsoft.com/office/powerpoint/2010/main" val="210154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AC1525-A2CB-FD46-9B21-87354B24C1C5}" type="slidenum">
              <a:rPr lang="en-US" smtClean="0"/>
              <a:t>23</a:t>
            </a:fld>
            <a:endParaRPr lang="en-US"/>
          </a:p>
        </p:txBody>
      </p:sp>
    </p:spTree>
    <p:extLst>
      <p:ext uri="{BB962C8B-B14F-4D97-AF65-F5344CB8AC3E}">
        <p14:creationId xmlns:p14="http://schemas.microsoft.com/office/powerpoint/2010/main" val="192619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AC1525-A2CB-FD46-9B21-87354B24C1C5}" type="slidenum">
              <a:rPr lang="en-US" smtClean="0"/>
              <a:t>26</a:t>
            </a:fld>
            <a:endParaRPr lang="en-US"/>
          </a:p>
        </p:txBody>
      </p:sp>
    </p:spTree>
    <p:extLst>
      <p:ext uri="{BB962C8B-B14F-4D97-AF65-F5344CB8AC3E}">
        <p14:creationId xmlns:p14="http://schemas.microsoft.com/office/powerpoint/2010/main" val="205619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AC1525-A2CB-FD46-9B21-87354B24C1C5}" type="slidenum">
              <a:rPr lang="en-US" smtClean="0"/>
              <a:t>27</a:t>
            </a:fld>
            <a:endParaRPr lang="en-US"/>
          </a:p>
        </p:txBody>
      </p:sp>
    </p:spTree>
    <p:extLst>
      <p:ext uri="{BB962C8B-B14F-4D97-AF65-F5344CB8AC3E}">
        <p14:creationId xmlns:p14="http://schemas.microsoft.com/office/powerpoint/2010/main" val="22275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https://</a:t>
            </a:r>
            <a:r>
              <a:rPr lang="en-US" err="1"/>
              <a:t>www.google.com</a:t>
            </a:r>
            <a:r>
              <a:rPr lang="en-US"/>
              <a:t>/</a:t>
            </a:r>
            <a:r>
              <a:rPr lang="en-US" err="1"/>
              <a:t>url?sa</a:t>
            </a:r>
            <a:r>
              <a:rPr lang="en-US"/>
              <a:t>=</a:t>
            </a:r>
            <a:r>
              <a:rPr lang="en-US" err="1"/>
              <a:t>i&amp;rct</a:t>
            </a:r>
            <a:r>
              <a:rPr lang="en-US"/>
              <a:t>=</a:t>
            </a:r>
            <a:r>
              <a:rPr lang="en-US" err="1"/>
              <a:t>j&amp;q</a:t>
            </a:r>
            <a:r>
              <a:rPr lang="en-US"/>
              <a:t>=&amp;</a:t>
            </a:r>
            <a:r>
              <a:rPr lang="en-US" err="1"/>
              <a:t>esrc</a:t>
            </a:r>
            <a:r>
              <a:rPr lang="en-US"/>
              <a:t>=</a:t>
            </a:r>
            <a:r>
              <a:rPr lang="en-US" err="1"/>
              <a:t>s&amp;source</a:t>
            </a:r>
            <a:r>
              <a:rPr lang="en-US"/>
              <a:t>=</a:t>
            </a:r>
            <a:r>
              <a:rPr lang="en-US" err="1"/>
              <a:t>images&amp;cd</a:t>
            </a:r>
            <a:r>
              <a:rPr lang="en-US"/>
              <a:t>=&amp;cad=</a:t>
            </a:r>
            <a:r>
              <a:rPr lang="en-US" err="1"/>
              <a:t>rja&amp;uact</a:t>
            </a:r>
            <a:r>
              <a:rPr lang="en-US"/>
              <a:t>=</a:t>
            </a:r>
            <a:r>
              <a:rPr lang="en-US" err="1"/>
              <a:t>8&amp;ved</a:t>
            </a:r>
            <a:r>
              <a:rPr lang="en-US"/>
              <a:t>=</a:t>
            </a:r>
            <a:r>
              <a:rPr lang="en-US" err="1"/>
              <a:t>0ahUKEwi3qfapvafVAhUK4YMKHS8GDQ0QjRwIBw&amp;url</a:t>
            </a:r>
            <a:r>
              <a:rPr lang="en-US"/>
              <a:t>=http%3A%2F%2Fwww.boredpanda.com%2Fstreet-pianos-play-me-im-yours-project-luke-jarram%2F&amp;psig=</a:t>
            </a:r>
            <a:r>
              <a:rPr lang="en-US" err="1"/>
              <a:t>AFQjCNFuwH0BfC6eOaGpOEcpIPvvX10dZw&amp;ust</a:t>
            </a:r>
            <a:r>
              <a:rPr lang="en-US"/>
              <a:t>=1501176750573886  - piano</a:t>
            </a:r>
          </a:p>
          <a:p>
            <a:pPr defTabSz="966612">
              <a:defRPr/>
            </a:pPr>
            <a:r>
              <a:rPr lang="en-US"/>
              <a:t>https://</a:t>
            </a:r>
            <a:r>
              <a:rPr lang="en-US" err="1"/>
              <a:t>www.google.com</a:t>
            </a:r>
            <a:r>
              <a:rPr lang="en-US"/>
              <a:t>/</a:t>
            </a:r>
            <a:r>
              <a:rPr lang="en-US" err="1"/>
              <a:t>url?sa</a:t>
            </a:r>
            <a:r>
              <a:rPr lang="en-US"/>
              <a:t>=</a:t>
            </a:r>
            <a:r>
              <a:rPr lang="en-US" err="1"/>
              <a:t>i&amp;rct</a:t>
            </a:r>
            <a:r>
              <a:rPr lang="en-US"/>
              <a:t>=</a:t>
            </a:r>
            <a:r>
              <a:rPr lang="en-US" err="1"/>
              <a:t>j&amp;q</a:t>
            </a:r>
            <a:r>
              <a:rPr lang="en-US"/>
              <a:t>=&amp;</a:t>
            </a:r>
            <a:r>
              <a:rPr lang="en-US" err="1"/>
              <a:t>esrc</a:t>
            </a:r>
            <a:r>
              <a:rPr lang="en-US"/>
              <a:t>=</a:t>
            </a:r>
            <a:r>
              <a:rPr lang="en-US" err="1"/>
              <a:t>s&amp;source</a:t>
            </a:r>
            <a:r>
              <a:rPr lang="en-US"/>
              <a:t>=</a:t>
            </a:r>
            <a:r>
              <a:rPr lang="en-US" err="1"/>
              <a:t>images&amp;cd</a:t>
            </a:r>
            <a:r>
              <a:rPr lang="en-US"/>
              <a:t>=&amp;cad=</a:t>
            </a:r>
            <a:r>
              <a:rPr lang="en-US" err="1"/>
              <a:t>rja&amp;uact</a:t>
            </a:r>
            <a:r>
              <a:rPr lang="en-US"/>
              <a:t>=</a:t>
            </a:r>
            <a:r>
              <a:rPr lang="en-US" err="1"/>
              <a:t>8&amp;ved</a:t>
            </a:r>
            <a:r>
              <a:rPr lang="en-US"/>
              <a:t>=</a:t>
            </a:r>
            <a:r>
              <a:rPr lang="en-US" err="1"/>
              <a:t>0ahUKEwiop43UvqfVAhWh7YMKHYQlCEoQjRwIBw&amp;url</a:t>
            </a:r>
            <a:r>
              <a:rPr lang="en-US"/>
              <a:t>=http%3A%2F%2Fwww.fortlauderdale.gov%2Fdepartments%2Ftransportation-and-mobility%2Ftransportation-division%2Fbuilding-community-today%2Fpainted-intersections-project&amp;psig=</a:t>
            </a:r>
            <a:r>
              <a:rPr lang="en-US" err="1"/>
              <a:t>AFQjCNFZZpuGCevksK2cYmkrf00D6H_1Fg&amp;ust</a:t>
            </a:r>
            <a:r>
              <a:rPr lang="en-US"/>
              <a:t>=1501176926840357  - cross walk</a:t>
            </a:r>
          </a:p>
          <a:p>
            <a:pPr defTabSz="966612">
              <a:defRPr/>
            </a:pPr>
            <a:r>
              <a:rPr lang="en-US"/>
              <a:t>https://</a:t>
            </a:r>
            <a:r>
              <a:rPr lang="en-US" err="1"/>
              <a:t>www.google.com</a:t>
            </a:r>
            <a:r>
              <a:rPr lang="en-US"/>
              <a:t>/</a:t>
            </a:r>
            <a:r>
              <a:rPr lang="en-US" err="1"/>
              <a:t>url?sa</a:t>
            </a:r>
            <a:r>
              <a:rPr lang="en-US"/>
              <a:t>=</a:t>
            </a:r>
            <a:r>
              <a:rPr lang="en-US" err="1"/>
              <a:t>i&amp;rct</a:t>
            </a:r>
            <a:r>
              <a:rPr lang="en-US"/>
              <a:t>=</a:t>
            </a:r>
            <a:r>
              <a:rPr lang="en-US" err="1"/>
              <a:t>j&amp;q</a:t>
            </a:r>
            <a:r>
              <a:rPr lang="en-US"/>
              <a:t>=&amp;</a:t>
            </a:r>
            <a:r>
              <a:rPr lang="en-US" err="1"/>
              <a:t>esrc</a:t>
            </a:r>
            <a:r>
              <a:rPr lang="en-US"/>
              <a:t>=</a:t>
            </a:r>
            <a:r>
              <a:rPr lang="en-US" err="1"/>
              <a:t>s&amp;source</a:t>
            </a:r>
            <a:r>
              <a:rPr lang="en-US"/>
              <a:t>=</a:t>
            </a:r>
            <a:r>
              <a:rPr lang="en-US" err="1"/>
              <a:t>images&amp;cd</a:t>
            </a:r>
            <a:r>
              <a:rPr lang="en-US"/>
              <a:t>=&amp;cad=</a:t>
            </a:r>
            <a:r>
              <a:rPr lang="en-US" err="1"/>
              <a:t>rja&amp;uact</a:t>
            </a:r>
            <a:r>
              <a:rPr lang="en-US"/>
              <a:t>=</a:t>
            </a:r>
            <a:r>
              <a:rPr lang="en-US" err="1"/>
              <a:t>8&amp;ved</a:t>
            </a:r>
            <a:r>
              <a:rPr lang="en-US"/>
              <a:t>=</a:t>
            </a:r>
            <a:r>
              <a:rPr lang="en-US" err="1"/>
              <a:t>0ahUKEwi2nIbqvafVAhVD64MKHShZD1AQjRwIBw&amp;url</a:t>
            </a:r>
            <a:r>
              <a:rPr lang="en-US"/>
              <a:t>=http%3A%2F%2Fwww.cnchess.com%2Fen%2Fgarden_chess_piece.html&amp;psig=</a:t>
            </a:r>
            <a:r>
              <a:rPr lang="en-US" err="1"/>
              <a:t>AFQjCNGJFgL75ema2fjlaGMuGVJ2LzgQxA&amp;ust</a:t>
            </a:r>
            <a:r>
              <a:rPr lang="en-US"/>
              <a:t>=1501176872489009  -chess piece</a:t>
            </a:r>
          </a:p>
          <a:p>
            <a:pPr defTabSz="966612">
              <a:defRPr/>
            </a:pPr>
            <a:endParaRPr lang="en-US"/>
          </a:p>
          <a:p>
            <a:pPr defTabSz="966612">
              <a:defRPr/>
            </a:pPr>
            <a:r>
              <a:rPr lang="en-US" err="1"/>
              <a:t>Dabls</a:t>
            </a:r>
            <a:r>
              <a:rPr lang="en-US" baseline="0"/>
              <a:t> - </a:t>
            </a:r>
            <a:r>
              <a:rPr lang="en-US"/>
              <a:t>https://www.flickr.com/photos/mbadmuseum/3975536277/sizes/z/</a:t>
            </a:r>
          </a:p>
          <a:p>
            <a:pPr defTabSz="966612">
              <a:defRPr/>
            </a:pPr>
            <a:r>
              <a:rPr lang="en-US" err="1"/>
              <a:t>Highline</a:t>
            </a:r>
            <a:r>
              <a:rPr lang="en-US" baseline="0"/>
              <a:t> popsicle stand - http://www.glenwoodnyc.com/manhattan-living/wp-content/uploads/2011/06/5-high-line-2-la-newyorkina-popscicles.jpg</a:t>
            </a:r>
          </a:p>
          <a:p>
            <a:pPr defTabSz="966612">
              <a:defRPr/>
            </a:pPr>
            <a:r>
              <a:rPr lang="en-US"/>
              <a:t>Woodbridge</a:t>
            </a:r>
            <a:r>
              <a:rPr lang="en-US" baseline="0"/>
              <a:t> library -  </a:t>
            </a:r>
            <a:r>
              <a:rPr lang="en-US"/>
              <a:t>http://newsinfo.inquirer.net/files/2015/01/L0127LFL-1.jpg</a:t>
            </a:r>
          </a:p>
          <a:p>
            <a:r>
              <a:rPr lang="en-US" err="1"/>
              <a:t>Dia</a:t>
            </a:r>
            <a:r>
              <a:rPr lang="en-US"/>
              <a:t> inside out - https://s-media-cache-ak0.pinimg.com/736x/ea/84/34/ea8434872277306b4d57e2ad0ae4bc89.jpg</a:t>
            </a:r>
          </a:p>
          <a:p>
            <a:endParaRPr lang="en-US"/>
          </a:p>
          <a:p>
            <a:r>
              <a:rPr lang="en-US"/>
              <a:t>DDF Photo- drinks by design fb image</a:t>
            </a:r>
          </a:p>
          <a:p>
            <a:endParaRPr lang="en-US"/>
          </a:p>
        </p:txBody>
      </p:sp>
      <p:sp>
        <p:nvSpPr>
          <p:cNvPr id="4" name="Slide Number Placeholder 3"/>
          <p:cNvSpPr>
            <a:spLocks noGrp="1"/>
          </p:cNvSpPr>
          <p:nvPr>
            <p:ph type="sldNum" sz="quarter" idx="10"/>
          </p:nvPr>
        </p:nvSpPr>
        <p:spPr/>
        <p:txBody>
          <a:bodyPr/>
          <a:lstStyle/>
          <a:p>
            <a:fld id="{734D1FF7-3E7E-4F75-8945-878D22D99ED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38055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 bike tours have become a popular pastime in Detroit, especially over the last few years. They are a great way to open up a neighborhood to newcomers, as well as acquainting visitors and residents with points of interest that are both cultural and historic in nature, that they may not have known about. As the Greenway would go right through Hope Village, we felt a bike tour would be a great way to bring riders off the path and into the neighborhood to experience some of its history, and possibly make a few stops at shops and restaurant along the way.</a:t>
            </a:r>
          </a:p>
        </p:txBody>
      </p:sp>
      <p:sp>
        <p:nvSpPr>
          <p:cNvPr id="4" name="Slide Number Placeholder 3"/>
          <p:cNvSpPr>
            <a:spLocks noGrp="1"/>
          </p:cNvSpPr>
          <p:nvPr>
            <p:ph type="sldNum" sz="quarter" idx="10"/>
          </p:nvPr>
        </p:nvSpPr>
        <p:spPr/>
        <p:txBody>
          <a:bodyPr/>
          <a:lstStyle/>
          <a:p>
            <a:fld id="{0F3C428A-BB3F-45C6-9F6D-DD093E7AE225}" type="slidenum">
              <a:rPr lang="en-US" smtClean="0"/>
              <a:t>33</a:t>
            </a:fld>
            <a:endParaRPr lang="en-US"/>
          </a:p>
        </p:txBody>
      </p:sp>
    </p:spTree>
    <p:extLst>
      <p:ext uri="{BB962C8B-B14F-4D97-AF65-F5344CB8AC3E}">
        <p14:creationId xmlns:p14="http://schemas.microsoft.com/office/powerpoint/2010/main" val="183405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way to start this is to look at inspiration from existing and successful bike tours, such as Wheelhouse Detroit and Tour-de-</a:t>
            </a:r>
            <a:r>
              <a:rPr lang="en-US" err="1"/>
              <a:t>Troit</a:t>
            </a:r>
            <a:r>
              <a:rPr lang="en-US"/>
              <a:t>. In this case, a starting point for riders could be the Parkman Library, a great landmark and gathering place in Hope Village. Here, riders could pick up maps and guides that will lead them through historic districts, like Oakman Boulevard and Ewald Circle, and towards areas that have cultural significance, like the Detroit Repertory Theater. Creating these guides is not complex, though it would require the assistance and support of both residents of the neighborhood and experts in mapping or guide making. </a:t>
            </a:r>
          </a:p>
        </p:txBody>
      </p:sp>
      <p:sp>
        <p:nvSpPr>
          <p:cNvPr id="4" name="Slide Number Placeholder 3"/>
          <p:cNvSpPr>
            <a:spLocks noGrp="1"/>
          </p:cNvSpPr>
          <p:nvPr>
            <p:ph type="sldNum" sz="quarter" idx="10"/>
          </p:nvPr>
        </p:nvSpPr>
        <p:spPr/>
        <p:txBody>
          <a:bodyPr/>
          <a:lstStyle/>
          <a:p>
            <a:fld id="{0F3C428A-BB3F-45C6-9F6D-DD093E7AE225}" type="slidenum">
              <a:rPr lang="en-US" smtClean="0"/>
              <a:t>34</a:t>
            </a:fld>
            <a:endParaRPr lang="en-US"/>
          </a:p>
        </p:txBody>
      </p:sp>
    </p:spTree>
    <p:extLst>
      <p:ext uri="{BB962C8B-B14F-4D97-AF65-F5344CB8AC3E}">
        <p14:creationId xmlns:p14="http://schemas.microsoft.com/office/powerpoint/2010/main" val="186891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www.google.com</a:t>
            </a:r>
            <a:r>
              <a:rPr lang="en-US"/>
              <a:t>/</a:t>
            </a:r>
            <a:r>
              <a:rPr lang="en-US" err="1"/>
              <a:t>imgres?imgurl</a:t>
            </a:r>
            <a:r>
              <a:rPr lang="en-US"/>
              <a:t>=http%3A%2F%2Fwww.glacvcd.org%2Fwp-content%2Fuploads%2F2016%2F01%2Frain-barrel.jpg&amp;imgrefurl=https%3A%2F%2Fwww.glacvcd.org%2F2016%2F01%2Fhow-keep-mosquitoes-out-of-rain-</a:t>
            </a:r>
          </a:p>
          <a:p>
            <a:r>
              <a:rPr lang="en-US"/>
              <a:t>https://</a:t>
            </a:r>
            <a:r>
              <a:rPr lang="en-US" err="1"/>
              <a:t>www.google.com</a:t>
            </a:r>
            <a:r>
              <a:rPr lang="en-US"/>
              <a:t>/</a:t>
            </a:r>
            <a:r>
              <a:rPr lang="en-US" err="1"/>
              <a:t>imgres?imgurl</a:t>
            </a:r>
            <a:r>
              <a:rPr lang="en-US"/>
              <a:t>=http%3A%2F%2Fwww.lid-stormwater.net%2Fimages%2Fcistern12.jpg&amp;imgrefurl=http%3A%2F%2Fwww.lid-stormwater.net%2Fraincist_benefits.htm&amp;docid=</a:t>
            </a:r>
            <a:r>
              <a:rPr lang="en-US" err="1"/>
              <a:t>28VoztX08xyU4M&amp;tbnid</a:t>
            </a:r>
            <a:r>
              <a:rPr lang="en-US"/>
              <a:t>=</a:t>
            </a:r>
            <a:r>
              <a:rPr lang="en-US" err="1"/>
              <a:t>lrEgOP_tZHQsEM%3A&amp;vet</a:t>
            </a:r>
            <a:r>
              <a:rPr lang="en-US"/>
              <a:t>=</a:t>
            </a:r>
            <a:r>
              <a:rPr lang="en-US" err="1"/>
              <a:t>10ahUKEwjW6Jf1yKfVAhXphVQKHeW9D3wQMwjZAigSMBI</a:t>
            </a:r>
            <a:r>
              <a:rPr lang="en-US"/>
              <a:t>..</a:t>
            </a:r>
            <a:r>
              <a:rPr lang="en-US" err="1"/>
              <a:t>i&amp;w</a:t>
            </a:r>
            <a:r>
              <a:rPr lang="en-US"/>
              <a:t>=</a:t>
            </a:r>
            <a:r>
              <a:rPr lang="en-US" err="1"/>
              <a:t>720&amp;h</a:t>
            </a:r>
            <a:r>
              <a:rPr lang="en-US"/>
              <a:t>=</a:t>
            </a:r>
            <a:r>
              <a:rPr lang="en-US" err="1"/>
              <a:t>540&amp;bih</a:t>
            </a:r>
            <a:r>
              <a:rPr lang="en-US"/>
              <a:t>=</a:t>
            </a:r>
            <a:r>
              <a:rPr lang="en-US" err="1"/>
              <a:t>662&amp;biw</a:t>
            </a:r>
            <a:r>
              <a:rPr lang="en-US"/>
              <a:t>=</a:t>
            </a:r>
            <a:r>
              <a:rPr lang="en-US" err="1"/>
              <a:t>1366&amp;q</a:t>
            </a:r>
            <a:r>
              <a:rPr lang="en-US"/>
              <a:t>=</a:t>
            </a:r>
            <a:r>
              <a:rPr lang="en-US" err="1"/>
              <a:t>cisterns&amp;ved</a:t>
            </a:r>
            <a:r>
              <a:rPr lang="en-US"/>
              <a:t>=</a:t>
            </a:r>
            <a:r>
              <a:rPr lang="en-US" err="1"/>
              <a:t>0ahUKEwjW6Jf1yKfVAhXphVQKHeW9D3wQMwjZAigSMBI&amp;iact</a:t>
            </a:r>
            <a:r>
              <a:rPr lang="en-US"/>
              <a:t>=</a:t>
            </a:r>
            <a:r>
              <a:rPr lang="en-US" err="1"/>
              <a:t>mrc&amp;uact</a:t>
            </a:r>
            <a:r>
              <a:rPr lang="en-US"/>
              <a:t>=8</a:t>
            </a:r>
          </a:p>
          <a:p>
            <a:r>
              <a:rPr lang="en-US" err="1"/>
              <a:t>barrels%2F&amp;docid</a:t>
            </a:r>
            <a:r>
              <a:rPr lang="en-US"/>
              <a:t>=</a:t>
            </a:r>
            <a:r>
              <a:rPr lang="en-US" err="1"/>
              <a:t>uajhfUt5OVor9M&amp;tbnid</a:t>
            </a:r>
            <a:r>
              <a:rPr lang="en-US"/>
              <a:t>=</a:t>
            </a:r>
            <a:r>
              <a:rPr lang="en-US" err="1"/>
              <a:t>5HMRrT9LE2XY8M%3A&amp;vet</a:t>
            </a:r>
            <a:r>
              <a:rPr lang="en-US"/>
              <a:t>=</a:t>
            </a:r>
            <a:r>
              <a:rPr lang="en-US" err="1"/>
              <a:t>10ahUKEwjM4YfoyKfVAhVrzVQKHeBpAe0QMwjCAigBMAE</a:t>
            </a:r>
            <a:r>
              <a:rPr lang="en-US"/>
              <a:t>..</a:t>
            </a:r>
            <a:r>
              <a:rPr lang="en-US" err="1"/>
              <a:t>i&amp;w</a:t>
            </a:r>
            <a:r>
              <a:rPr lang="en-US"/>
              <a:t>=</a:t>
            </a:r>
            <a:r>
              <a:rPr lang="en-US" err="1"/>
              <a:t>1500&amp;h</a:t>
            </a:r>
            <a:r>
              <a:rPr lang="en-US"/>
              <a:t>=</a:t>
            </a:r>
            <a:r>
              <a:rPr lang="en-US" err="1"/>
              <a:t>1500&amp;bih</a:t>
            </a:r>
            <a:r>
              <a:rPr lang="en-US"/>
              <a:t>=</a:t>
            </a:r>
            <a:r>
              <a:rPr lang="en-US" err="1"/>
              <a:t>662&amp;biw</a:t>
            </a:r>
            <a:r>
              <a:rPr lang="en-US"/>
              <a:t>=</a:t>
            </a:r>
            <a:r>
              <a:rPr lang="en-US" err="1"/>
              <a:t>1366&amp;q</a:t>
            </a:r>
            <a:r>
              <a:rPr lang="en-US"/>
              <a:t>=</a:t>
            </a:r>
            <a:r>
              <a:rPr lang="en-US" err="1"/>
              <a:t>rain%20barrel&amp;ved</a:t>
            </a:r>
            <a:r>
              <a:rPr lang="en-US"/>
              <a:t>=</a:t>
            </a:r>
            <a:r>
              <a:rPr lang="en-US" err="1"/>
              <a:t>0ahUKEwjM4YfoyKfVAhVrzVQKHeBpAe0QMwjCAigBMAE&amp;iact</a:t>
            </a:r>
            <a:r>
              <a:rPr lang="en-US"/>
              <a:t>=</a:t>
            </a:r>
            <a:r>
              <a:rPr lang="en-US" err="1"/>
              <a:t>mrc&amp;uact</a:t>
            </a:r>
            <a:r>
              <a:rPr lang="en-US"/>
              <a:t>=8</a:t>
            </a:r>
          </a:p>
          <a:p>
            <a:r>
              <a:rPr lang="en-US"/>
              <a:t>DFC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http://archpaper.com/wp-content/uploads/2016/11/NassauerbioretentionSign-645x430.jpg</a:t>
            </a:r>
          </a:p>
          <a:p>
            <a:endParaRPr lang="en-US"/>
          </a:p>
        </p:txBody>
      </p:sp>
      <p:sp>
        <p:nvSpPr>
          <p:cNvPr id="4" name="Slide Number Placeholder 3"/>
          <p:cNvSpPr>
            <a:spLocks noGrp="1"/>
          </p:cNvSpPr>
          <p:nvPr>
            <p:ph type="sldNum" sz="quarter" idx="10"/>
          </p:nvPr>
        </p:nvSpPr>
        <p:spPr/>
        <p:txBody>
          <a:bodyPr/>
          <a:lstStyle/>
          <a:p>
            <a:fld id="{734D1FF7-3E7E-4F75-8945-878D22D99ED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7038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38FE2D-7913-4C75-A2E1-7B2DEDF41123}" type="datetimeFigureOut">
              <a:rPr lang="en-US" smtClean="0"/>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248018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8FE2D-7913-4C75-A2E1-7B2DEDF41123}" type="datetimeFigureOut">
              <a:rPr lang="en-US" smtClean="0"/>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239778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8FE2D-7913-4C75-A2E1-7B2DEDF41123}" type="datetimeFigureOut">
              <a:rPr lang="en-US" smtClean="0"/>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316399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8FE2D-7913-4C75-A2E1-7B2DEDF41123}" type="datetimeFigureOut">
              <a:rPr lang="en-US" smtClean="0"/>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1128355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8FE2D-7913-4C75-A2E1-7B2DEDF41123}" type="datetimeFigureOut">
              <a:rPr lang="en-US" smtClean="0"/>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2566284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38FE2D-7913-4C75-A2E1-7B2DEDF41123}" type="datetimeFigureOut">
              <a:rPr lang="en-US" smtClean="0"/>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3261231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38FE2D-7913-4C75-A2E1-7B2DEDF41123}" type="datetimeFigureOut">
              <a:rPr lang="en-US" smtClean="0"/>
              <a:t>8/26/2017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3272891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38FE2D-7913-4C75-A2E1-7B2DEDF41123}" type="datetimeFigureOut">
              <a:rPr lang="en-US" smtClean="0"/>
              <a:t>8/26/2017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11604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8FE2D-7913-4C75-A2E1-7B2DEDF41123}" type="datetimeFigureOut">
              <a:rPr lang="en-US" smtClean="0"/>
              <a:t>8/26/2017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388605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8FE2D-7913-4C75-A2E1-7B2DEDF41123}" type="datetimeFigureOut">
              <a:rPr lang="en-US" smtClean="0"/>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154900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8FE2D-7913-4C75-A2E1-7B2DEDF41123}" type="datetimeFigureOut">
              <a:rPr lang="en-US" smtClean="0"/>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33E36-7092-4C8F-80F8-B8B8E5002FEB}" type="slidenum">
              <a:rPr lang="en-US" smtClean="0"/>
              <a:t>‹#›</a:t>
            </a:fld>
            <a:endParaRPr lang="en-US"/>
          </a:p>
        </p:txBody>
      </p:sp>
    </p:spTree>
    <p:extLst>
      <p:ext uri="{BB962C8B-B14F-4D97-AF65-F5344CB8AC3E}">
        <p14:creationId xmlns:p14="http://schemas.microsoft.com/office/powerpoint/2010/main" val="197646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8FE2D-7913-4C75-A2E1-7B2DEDF41123}" type="datetimeFigureOut">
              <a:rPr lang="en-US" smtClean="0"/>
              <a:t>8/26/2017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33E36-7092-4C8F-80F8-B8B8E5002FEB}" type="slidenum">
              <a:rPr lang="en-US" smtClean="0"/>
              <a:t>‹#›</a:t>
            </a:fld>
            <a:endParaRPr lang="en-US"/>
          </a:p>
        </p:txBody>
      </p:sp>
    </p:spTree>
    <p:extLst>
      <p:ext uri="{BB962C8B-B14F-4D97-AF65-F5344CB8AC3E}">
        <p14:creationId xmlns:p14="http://schemas.microsoft.com/office/powerpoint/2010/main" val="183365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95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2976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7098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4F3F-8C3F-4D2D-9D14-4F2F69AA5174}" type="datetimeFigureOut">
              <a:rPr lang="en-US" smtClean="0">
                <a:solidFill>
                  <a:prstClr val="black">
                    <a:tint val="75000"/>
                  </a:prstClr>
                </a:solidFill>
              </a:rPr>
              <a:pPr/>
              <a:t>8/26/2017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467FE-C6EB-4508-8D5A-1CB8BC94CB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4373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1.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6.wdp"/><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6.png"/><Relationship Id="rId1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9.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jpe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8.wdp"/><Relationship Id="rId3" Type="http://schemas.openxmlformats.org/officeDocument/2006/relationships/image" Target="../media/image29.png"/><Relationship Id="rId7" Type="http://schemas.openxmlformats.org/officeDocument/2006/relationships/image" Target="../media/image31.tiff"/><Relationship Id="rId12" Type="http://schemas.openxmlformats.org/officeDocument/2006/relationships/image" Target="../media/image34.png"/><Relationship Id="rId2" Type="http://schemas.openxmlformats.org/officeDocument/2006/relationships/image" Target="../media/image28.tiff"/><Relationship Id="rId1" Type="http://schemas.openxmlformats.org/officeDocument/2006/relationships/slideLayout" Target="../slideLayouts/slideLayout7.xml"/><Relationship Id="rId6" Type="http://schemas.microsoft.com/office/2007/relationships/hdphoto" Target="../media/hdphoto15.wdp"/><Relationship Id="rId11" Type="http://schemas.microsoft.com/office/2007/relationships/hdphoto" Target="../media/hdphoto17.wdp"/><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14.wdp"/><Relationship Id="rId9" Type="http://schemas.microsoft.com/office/2007/relationships/hdphoto" Target="../media/hdphoto16.wdp"/><Relationship Id="rId14"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5.xml"/><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19.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7.jpeg"/><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60.png"/><Relationship Id="rId4" Type="http://schemas.microsoft.com/office/2007/relationships/hdphoto" Target="../media/hdphoto21.wdp"/></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77.png"/><Relationship Id="rId4" Type="http://schemas.microsoft.com/office/2007/relationships/hdphoto" Target="../media/hdphoto23.wdp"/></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74870"/>
          </a:xfrm>
          <a:prstGeom prst="rect">
            <a:avLst/>
          </a:prstGeom>
        </p:spPr>
      </p:pic>
      <p:sp>
        <p:nvSpPr>
          <p:cNvPr id="2" name="Title 1"/>
          <p:cNvSpPr>
            <a:spLocks noGrp="1"/>
          </p:cNvSpPr>
          <p:nvPr>
            <p:ph type="ctrTitle"/>
          </p:nvPr>
        </p:nvSpPr>
        <p:spPr>
          <a:xfrm>
            <a:off x="0" y="164886"/>
            <a:ext cx="12192000" cy="2387600"/>
          </a:xfrm>
        </p:spPr>
        <p:txBody>
          <a:bodyPr>
            <a:normAutofit fontScale="90000"/>
          </a:bodyPr>
          <a:lstStyle/>
          <a:p>
            <a:r>
              <a:rPr lang="en-US" b="1">
                <a:solidFill>
                  <a:schemeClr val="bg1"/>
                </a:solidFill>
                <a:latin typeface="Helvetica" charset="0"/>
                <a:ea typeface="Helvetica" charset="0"/>
                <a:cs typeface="Helvetica" charset="0"/>
              </a:rPr>
              <a:t>HOPE Village</a:t>
            </a:r>
            <a:br>
              <a:rPr lang="en-US" b="1">
                <a:solidFill>
                  <a:schemeClr val="bg1"/>
                </a:solidFill>
                <a:latin typeface="Helvetica" charset="0"/>
                <a:ea typeface="Helvetica" charset="0"/>
                <a:cs typeface="Helvetica" charset="0"/>
              </a:rPr>
            </a:br>
            <a:r>
              <a:rPr lang="en-US" b="1">
                <a:solidFill>
                  <a:schemeClr val="bg1"/>
                </a:solidFill>
                <a:latin typeface="Helvetica" charset="0"/>
                <a:ea typeface="Helvetica" charset="0"/>
                <a:cs typeface="Helvetica" charset="0"/>
              </a:rPr>
              <a:t> Eco-D and Inner Circle Greenway Plan</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624" b="100000" l="0" r="100000">
                        <a14:foregroundMark x1="11726" y1="3534" x2="11726" y2="3534"/>
                        <a14:foregroundMark x1="12912" y1="12058" x2="12912" y2="12058"/>
                        <a14:foregroundMark x1="10935" y1="9148" x2="34651" y2="74636"/>
                        <a14:foregroundMark x1="47563" y1="29938" x2="44532" y2="61954"/>
                        <a14:foregroundMark x1="52174" y1="29938" x2="59157" y2="71726"/>
                        <a14:foregroundMark x1="87747" y1="2911" x2="87747" y2="2911"/>
                        <a14:foregroundMark x1="91963" y1="9563" x2="90514" y2="30561"/>
                      </a14:backgroundRemoval>
                    </a14:imgEffect>
                  </a14:imgLayer>
                </a14:imgProps>
              </a:ext>
            </a:extLst>
          </a:blip>
          <a:stretch>
            <a:fillRect/>
          </a:stretch>
        </p:blipFill>
        <p:spPr>
          <a:xfrm>
            <a:off x="3415747" y="2622722"/>
            <a:ext cx="5850835" cy="3707841"/>
          </a:xfrm>
          <a:prstGeom prst="rect">
            <a:avLst/>
          </a:prstGeom>
        </p:spPr>
      </p:pic>
      <p:sp>
        <p:nvSpPr>
          <p:cNvPr id="3" name="Subtitle 2"/>
          <p:cNvSpPr>
            <a:spLocks noGrp="1"/>
          </p:cNvSpPr>
          <p:nvPr>
            <p:ph type="subTitle" idx="1"/>
          </p:nvPr>
        </p:nvSpPr>
        <p:spPr>
          <a:xfrm>
            <a:off x="3048000" y="6148204"/>
            <a:ext cx="9144000" cy="1014596"/>
          </a:xfrm>
        </p:spPr>
        <p:txBody>
          <a:bodyPr>
            <a:normAutofit/>
          </a:bodyPr>
          <a:lstStyle/>
          <a:p>
            <a:pPr algn="l"/>
            <a:r>
              <a:rPr lang="en-US" sz="1400" dirty="0" smtClean="0"/>
              <a:t> </a:t>
            </a:r>
            <a:r>
              <a:rPr lang="en-US" sz="1600" i="1" dirty="0">
                <a:solidFill>
                  <a:schemeClr val="bg1"/>
                </a:solidFill>
              </a:rPr>
              <a:t>Disclaimer: The views and opinions expressed </a:t>
            </a:r>
            <a:r>
              <a:rPr lang="en-US" sz="1600" i="1" dirty="0" smtClean="0">
                <a:solidFill>
                  <a:schemeClr val="bg1"/>
                </a:solidFill>
              </a:rPr>
              <a:t>here are </a:t>
            </a:r>
            <a:r>
              <a:rPr lang="en-US" sz="1600" i="1" dirty="0">
                <a:solidFill>
                  <a:schemeClr val="bg1"/>
                </a:solidFill>
              </a:rPr>
              <a:t>those of the authors and do not necessarily reflect the official policy or position of the Focus: </a:t>
            </a:r>
            <a:r>
              <a:rPr lang="en-US" sz="1600" i="1">
                <a:solidFill>
                  <a:schemeClr val="bg1"/>
                </a:solidFill>
              </a:rPr>
              <a:t>HOPE </a:t>
            </a:r>
            <a:r>
              <a:rPr lang="en-US" sz="1600" i="1" smtClean="0">
                <a:solidFill>
                  <a:schemeClr val="bg1"/>
                </a:solidFill>
              </a:rPr>
              <a:t>organization </a:t>
            </a:r>
            <a:r>
              <a:rPr lang="en-US" sz="1600" i="1" dirty="0">
                <a:solidFill>
                  <a:schemeClr val="bg1"/>
                </a:solidFill>
              </a:rPr>
              <a:t>or it’s HOPE Village Initiative partner organization. Assumptions made within the recommendations and feasibility studies </a:t>
            </a:r>
            <a:r>
              <a:rPr lang="en-US" sz="1600" i="1" dirty="0" smtClean="0">
                <a:solidFill>
                  <a:schemeClr val="bg1"/>
                </a:solidFill>
              </a:rPr>
              <a:t>do not reflect those of Focus</a:t>
            </a:r>
            <a:r>
              <a:rPr lang="en-US" sz="1600" i="1" dirty="0">
                <a:solidFill>
                  <a:schemeClr val="bg1"/>
                </a:solidFill>
              </a:rPr>
              <a:t>: </a:t>
            </a:r>
            <a:r>
              <a:rPr lang="en-US" sz="1600" i="1" dirty="0" smtClean="0">
                <a:solidFill>
                  <a:schemeClr val="bg1"/>
                </a:solidFill>
              </a:rPr>
              <a:t>HOPE</a:t>
            </a:r>
            <a:r>
              <a:rPr lang="en-US" sz="1400" i="1" dirty="0" smtClean="0"/>
              <a:t>. </a:t>
            </a:r>
            <a:endParaRPr lang="en-US" sz="1400" dirty="0"/>
          </a:p>
        </p:txBody>
      </p:sp>
    </p:spTree>
    <p:extLst>
      <p:ext uri="{BB962C8B-B14F-4D97-AF65-F5344CB8AC3E}">
        <p14:creationId xmlns:p14="http://schemas.microsoft.com/office/powerpoint/2010/main" val="1816326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0" y="3352800"/>
          <a:ext cx="60198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6096000" y="3429000"/>
          <a:ext cx="6096000" cy="3195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0" y="76200"/>
          <a:ext cx="6096000" cy="304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nvPr>
        </p:nvGraphicFramePr>
        <p:xfrm>
          <a:off x="6096000" y="76200"/>
          <a:ext cx="6096000" cy="2971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7294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6472"/>
          </a:xfrm>
          <a:prstGeom prst="rect">
            <a:avLst/>
          </a:prstGeom>
        </p:spPr>
      </p:pic>
      <p:cxnSp>
        <p:nvCxnSpPr>
          <p:cNvPr id="21" name="Elbow Connector 20"/>
          <p:cNvCxnSpPr/>
          <p:nvPr/>
        </p:nvCxnSpPr>
        <p:spPr>
          <a:xfrm rot="16200000" flipH="1">
            <a:off x="4371476" y="1820779"/>
            <a:ext cx="2021305" cy="240632"/>
          </a:xfrm>
          <a:prstGeom prst="bentConnector3">
            <a:avLst>
              <a:gd name="adj1" fmla="val 50000"/>
            </a:avLst>
          </a:prstGeom>
          <a:ln w="57150">
            <a:solidFill>
              <a:schemeClr val="accent2">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38214" y="3208421"/>
            <a:ext cx="1668156" cy="3495218"/>
          </a:xfrm>
          <a:prstGeom prst="straightConnector1">
            <a:avLst/>
          </a:prstGeom>
          <a:ln w="57150">
            <a:solidFill>
              <a:schemeClr val="accent2">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887453" y="930442"/>
            <a:ext cx="5422232" cy="2743200"/>
          </a:xfrm>
          <a:prstGeom prst="straightConnector1">
            <a:avLst/>
          </a:prstGeom>
          <a:ln w="57150">
            <a:solidFill>
              <a:srgbClr val="7030A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796589" y="3762930"/>
            <a:ext cx="1026697" cy="1434712"/>
          </a:xfrm>
          <a:prstGeom prst="straightConnector1">
            <a:avLst/>
          </a:prstGeom>
          <a:ln w="57150">
            <a:solidFill>
              <a:srgbClr val="7030A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579976" y="5197642"/>
            <a:ext cx="3160466" cy="1541358"/>
          </a:xfrm>
          <a:prstGeom prst="straightConnector1">
            <a:avLst/>
          </a:prstGeom>
          <a:ln w="57150">
            <a:solidFill>
              <a:srgbClr val="7030A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39878" y="4395602"/>
            <a:ext cx="2784676" cy="1387972"/>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080825" y="1463040"/>
            <a:ext cx="5950633" cy="2729132"/>
          </a:xfrm>
          <a:prstGeom prst="line">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9127586" y="168812"/>
            <a:ext cx="2689276" cy="125202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098697" y="4480286"/>
            <a:ext cx="4513686" cy="2223353"/>
          </a:xfrm>
          <a:prstGeom prst="straightConnector1">
            <a:avLst/>
          </a:prstGeom>
          <a:ln w="57150">
            <a:solidFill>
              <a:schemeClr val="accent5">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12383" y="4599394"/>
            <a:ext cx="578962" cy="1116478"/>
          </a:xfrm>
          <a:prstGeom prst="straightConnector1">
            <a:avLst/>
          </a:prstGeom>
          <a:ln w="57150">
            <a:solidFill>
              <a:schemeClr val="accent5">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10325885" y="4776818"/>
            <a:ext cx="1708243" cy="821877"/>
          </a:xfrm>
          <a:prstGeom prst="straightConnector1">
            <a:avLst/>
          </a:prstGeom>
          <a:ln w="57150">
            <a:solidFill>
              <a:schemeClr val="accent5">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580753" y="891295"/>
            <a:ext cx="1590236" cy="830997"/>
          </a:xfrm>
          <a:prstGeom prst="rect">
            <a:avLst/>
          </a:prstGeom>
          <a:noFill/>
        </p:spPr>
        <p:txBody>
          <a:bodyPr wrap="square" rtlCol="0">
            <a:spAutoFit/>
          </a:bodyPr>
          <a:lstStyle/>
          <a:p>
            <a:pPr algn="r"/>
            <a:r>
              <a:rPr lang="en-US" sz="2400" b="1">
                <a:solidFill>
                  <a:schemeClr val="accent2">
                    <a:lumMod val="75000"/>
                  </a:schemeClr>
                </a:solidFill>
                <a:latin typeface="Helvetica" charset="0"/>
                <a:ea typeface="Helvetica" charset="0"/>
                <a:cs typeface="Helvetica" charset="0"/>
              </a:rPr>
              <a:t>Linwood #29</a:t>
            </a:r>
          </a:p>
        </p:txBody>
      </p:sp>
      <p:sp>
        <p:nvSpPr>
          <p:cNvPr id="64" name="TextBox 63"/>
          <p:cNvSpPr txBox="1"/>
          <p:nvPr/>
        </p:nvSpPr>
        <p:spPr>
          <a:xfrm rot="19944176">
            <a:off x="6296528" y="3074280"/>
            <a:ext cx="1982653" cy="830997"/>
          </a:xfrm>
          <a:prstGeom prst="rect">
            <a:avLst/>
          </a:prstGeom>
          <a:noFill/>
        </p:spPr>
        <p:txBody>
          <a:bodyPr wrap="square" rtlCol="0">
            <a:spAutoFit/>
          </a:bodyPr>
          <a:lstStyle/>
          <a:p>
            <a:pPr algn="r"/>
            <a:r>
              <a:rPr lang="en-US" sz="2400" b="1">
                <a:solidFill>
                  <a:srgbClr val="7030A0"/>
                </a:solidFill>
                <a:latin typeface="Helvetica" charset="0"/>
                <a:ea typeface="Helvetica" charset="0"/>
                <a:cs typeface="Helvetica" charset="0"/>
              </a:rPr>
              <a:t>Schoolcraft #43</a:t>
            </a:r>
          </a:p>
        </p:txBody>
      </p:sp>
      <p:sp>
        <p:nvSpPr>
          <p:cNvPr id="65" name="TextBox 64"/>
          <p:cNvSpPr txBox="1"/>
          <p:nvPr/>
        </p:nvSpPr>
        <p:spPr>
          <a:xfrm rot="20014003">
            <a:off x="7138323" y="5297455"/>
            <a:ext cx="2810656" cy="830997"/>
          </a:xfrm>
          <a:prstGeom prst="rect">
            <a:avLst/>
          </a:prstGeom>
          <a:noFill/>
          <a:ln>
            <a:noFill/>
          </a:ln>
        </p:spPr>
        <p:txBody>
          <a:bodyPr wrap="square" rtlCol="0">
            <a:spAutoFit/>
          </a:bodyPr>
          <a:lstStyle/>
          <a:p>
            <a:pPr algn="r"/>
            <a:r>
              <a:rPr lang="en-US" sz="2400" b="1">
                <a:solidFill>
                  <a:srgbClr val="0070C0"/>
                </a:solidFill>
                <a:latin typeface="Helvetica" charset="0"/>
                <a:ea typeface="Helvetica" charset="0"/>
                <a:cs typeface="Helvetica" charset="0"/>
              </a:rPr>
              <a:t>Chicago/Davison #15</a:t>
            </a:r>
          </a:p>
        </p:txBody>
      </p:sp>
      <p:cxnSp>
        <p:nvCxnSpPr>
          <p:cNvPr id="66" name="Straight Arrow Connector 65"/>
          <p:cNvCxnSpPr/>
          <p:nvPr/>
        </p:nvCxnSpPr>
        <p:spPr>
          <a:xfrm>
            <a:off x="2956206" y="77468"/>
            <a:ext cx="108497" cy="3962735"/>
          </a:xfrm>
          <a:prstGeom prst="straightConnector1">
            <a:avLst/>
          </a:prstGeom>
          <a:ln w="57150">
            <a:solidFill>
              <a:srgbClr val="00B0F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128212" y="4192172"/>
            <a:ext cx="459349" cy="1266745"/>
          </a:xfrm>
          <a:prstGeom prst="straightConnector1">
            <a:avLst/>
          </a:prstGeom>
          <a:ln w="57150">
            <a:solidFill>
              <a:srgbClr val="00B0F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600754" y="5458917"/>
            <a:ext cx="624791" cy="1251686"/>
          </a:xfrm>
          <a:prstGeom prst="straightConnector1">
            <a:avLst/>
          </a:prstGeom>
          <a:ln w="57150">
            <a:solidFill>
              <a:srgbClr val="00B0F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434317" y="2699323"/>
            <a:ext cx="1590236" cy="830997"/>
          </a:xfrm>
          <a:prstGeom prst="rect">
            <a:avLst/>
          </a:prstGeom>
          <a:noFill/>
        </p:spPr>
        <p:txBody>
          <a:bodyPr wrap="square" rtlCol="0">
            <a:spAutoFit/>
          </a:bodyPr>
          <a:lstStyle/>
          <a:p>
            <a:pPr algn="r"/>
            <a:r>
              <a:rPr lang="en-US" sz="2400" b="1">
                <a:solidFill>
                  <a:srgbClr val="00B0F0"/>
                </a:solidFill>
                <a:latin typeface="Helvetica" charset="0"/>
                <a:ea typeface="Helvetica" charset="0"/>
                <a:cs typeface="Helvetica" charset="0"/>
              </a:rPr>
              <a:t>Dexter #16</a:t>
            </a:r>
          </a:p>
        </p:txBody>
      </p:sp>
      <p:sp>
        <p:nvSpPr>
          <p:cNvPr id="75" name="TextBox 74"/>
          <p:cNvSpPr txBox="1"/>
          <p:nvPr/>
        </p:nvSpPr>
        <p:spPr>
          <a:xfrm>
            <a:off x="3387298" y="36876"/>
            <a:ext cx="6701348" cy="646331"/>
          </a:xfrm>
          <a:prstGeom prst="rect">
            <a:avLst/>
          </a:prstGeom>
          <a:noFill/>
        </p:spPr>
        <p:txBody>
          <a:bodyPr wrap="square" rtlCol="0">
            <a:spAutoFit/>
          </a:bodyPr>
          <a:lstStyle/>
          <a:p>
            <a:r>
              <a:rPr lang="en-US" sz="3600" b="1">
                <a:latin typeface="Helvetica" charset="0"/>
                <a:ea typeface="Helvetica" charset="0"/>
                <a:cs typeface="Helvetica" charset="0"/>
              </a:rPr>
              <a:t>Creating </a:t>
            </a:r>
            <a:r>
              <a:rPr lang="en-US" sz="3600" b="1" err="1">
                <a:latin typeface="Helvetica" charset="0"/>
                <a:ea typeface="Helvetica" charset="0"/>
                <a:cs typeface="Helvetica" charset="0"/>
              </a:rPr>
              <a:t>Nodes</a:t>
            </a:r>
            <a:r>
              <a:rPr lang="en-US" sz="3600" b="1">
                <a:latin typeface="Helvetica" charset="0"/>
                <a:ea typeface="Helvetica" charset="0"/>
                <a:cs typeface="Helvetica" charset="0"/>
              </a:rPr>
              <a:t>: Bus Routes</a:t>
            </a:r>
          </a:p>
        </p:txBody>
      </p:sp>
      <p:sp>
        <p:nvSpPr>
          <p:cNvPr id="77" name="TextBox 76"/>
          <p:cNvSpPr txBox="1"/>
          <p:nvPr/>
        </p:nvSpPr>
        <p:spPr>
          <a:xfrm rot="19958676">
            <a:off x="-238177" y="4815562"/>
            <a:ext cx="5237759" cy="461665"/>
          </a:xfrm>
          <a:prstGeom prst="rect">
            <a:avLst/>
          </a:prstGeom>
          <a:noFill/>
        </p:spPr>
        <p:txBody>
          <a:bodyPr wrap="square" rtlCol="0">
            <a:spAutoFit/>
          </a:bodyPr>
          <a:lstStyle/>
          <a:p>
            <a:r>
              <a:rPr lang="en-US" sz="2400" b="1">
                <a:solidFill>
                  <a:srgbClr val="00B050"/>
                </a:solidFill>
                <a:latin typeface="Helvetica" charset="0"/>
                <a:ea typeface="Helvetica" charset="0"/>
                <a:cs typeface="Helvetica" charset="0"/>
              </a:rPr>
              <a:t>Inner Circle Greenway</a:t>
            </a:r>
          </a:p>
        </p:txBody>
      </p:sp>
      <p:cxnSp>
        <p:nvCxnSpPr>
          <p:cNvPr id="79" name="Straight Arrow Connector 78"/>
          <p:cNvCxnSpPr/>
          <p:nvPr/>
        </p:nvCxnSpPr>
        <p:spPr>
          <a:xfrm flipH="1">
            <a:off x="135400" y="1743371"/>
            <a:ext cx="7917737" cy="213939"/>
          </a:xfrm>
          <a:prstGeom prst="straightConnector1">
            <a:avLst/>
          </a:prstGeom>
          <a:ln w="57150">
            <a:solidFill>
              <a:srgbClr val="00206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8411392" y="1818903"/>
            <a:ext cx="2335830" cy="4613981"/>
          </a:xfrm>
          <a:prstGeom prst="straightConnector1">
            <a:avLst/>
          </a:prstGeom>
          <a:ln w="57150">
            <a:solidFill>
              <a:srgbClr val="00206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480" y="1066404"/>
            <a:ext cx="1590236" cy="830997"/>
          </a:xfrm>
          <a:prstGeom prst="rect">
            <a:avLst/>
          </a:prstGeom>
          <a:noFill/>
        </p:spPr>
        <p:txBody>
          <a:bodyPr wrap="square" rtlCol="0">
            <a:spAutoFit/>
          </a:bodyPr>
          <a:lstStyle/>
          <a:p>
            <a:pPr algn="r"/>
            <a:r>
              <a:rPr lang="en-US" sz="2400" b="1" err="1">
                <a:solidFill>
                  <a:srgbClr val="002060"/>
                </a:solidFill>
                <a:latin typeface="Helvetica" charset="0"/>
                <a:ea typeface="Helvetica" charset="0"/>
                <a:cs typeface="Helvetica" charset="0"/>
              </a:rPr>
              <a:t>Fenkell</a:t>
            </a:r>
            <a:r>
              <a:rPr lang="en-US" sz="2400" b="1">
                <a:solidFill>
                  <a:srgbClr val="002060"/>
                </a:solidFill>
                <a:latin typeface="Helvetica" charset="0"/>
                <a:ea typeface="Helvetica" charset="0"/>
                <a:cs typeface="Helvetica" charset="0"/>
              </a:rPr>
              <a:t> #18</a:t>
            </a:r>
          </a:p>
        </p:txBody>
      </p:sp>
      <p:sp>
        <p:nvSpPr>
          <p:cNvPr id="78" name="7-Point Star 77"/>
          <p:cNvSpPr/>
          <p:nvPr/>
        </p:nvSpPr>
        <p:spPr>
          <a:xfrm>
            <a:off x="3319965" y="5340315"/>
            <a:ext cx="691662" cy="559191"/>
          </a:xfrm>
          <a:prstGeom prst="star7">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7-Point Star 87"/>
          <p:cNvSpPr/>
          <p:nvPr/>
        </p:nvSpPr>
        <p:spPr>
          <a:xfrm>
            <a:off x="8300019" y="2031183"/>
            <a:ext cx="691662" cy="559191"/>
          </a:xfrm>
          <a:prstGeom prst="star7">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7-Point Star 44"/>
          <p:cNvSpPr/>
          <p:nvPr/>
        </p:nvSpPr>
        <p:spPr>
          <a:xfrm>
            <a:off x="6552830" y="5419952"/>
            <a:ext cx="691662" cy="559191"/>
          </a:xfrm>
          <a:prstGeom prst="star7">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7-Point Star 43"/>
          <p:cNvSpPr/>
          <p:nvPr/>
        </p:nvSpPr>
        <p:spPr>
          <a:xfrm>
            <a:off x="5541621" y="3415829"/>
            <a:ext cx="691662" cy="557784"/>
          </a:xfrm>
          <a:prstGeom prst="star7">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0164441">
            <a:off x="7986224" y="204243"/>
            <a:ext cx="5237759" cy="461665"/>
          </a:xfrm>
          <a:prstGeom prst="rect">
            <a:avLst/>
          </a:prstGeom>
          <a:noFill/>
        </p:spPr>
        <p:txBody>
          <a:bodyPr wrap="square" rtlCol="0">
            <a:spAutoFit/>
          </a:bodyPr>
          <a:lstStyle/>
          <a:p>
            <a:r>
              <a:rPr lang="en-US" sz="2400" b="1">
                <a:solidFill>
                  <a:srgbClr val="00B050"/>
                </a:solidFill>
                <a:latin typeface="Helvetica" charset="0"/>
                <a:ea typeface="Helvetica" charset="0"/>
                <a:cs typeface="Helvetica" charset="0"/>
              </a:rPr>
              <a:t>Inner Circle Greenway</a:t>
            </a:r>
          </a:p>
        </p:txBody>
      </p:sp>
    </p:spTree>
    <p:extLst>
      <p:ext uri="{BB962C8B-B14F-4D97-AF65-F5344CB8AC3E}">
        <p14:creationId xmlns:p14="http://schemas.microsoft.com/office/powerpoint/2010/main" val="123946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27517" t="21738" r="32162" b="22357"/>
          <a:stretch/>
        </p:blipFill>
        <p:spPr>
          <a:xfrm>
            <a:off x="-1" y="-1"/>
            <a:ext cx="7889654" cy="6858001"/>
          </a:xfrm>
          <a:prstGeom prst="rect">
            <a:avLst/>
          </a:prstGeom>
        </p:spPr>
      </p:pic>
      <p:sp>
        <p:nvSpPr>
          <p:cNvPr id="30" name="Freeform 29"/>
          <p:cNvSpPr/>
          <p:nvPr/>
        </p:nvSpPr>
        <p:spPr>
          <a:xfrm rot="20017442">
            <a:off x="-451927" y="1114357"/>
            <a:ext cx="2615609" cy="1531088"/>
          </a:xfrm>
          <a:custGeom>
            <a:avLst/>
            <a:gdLst>
              <a:gd name="connsiteX0" fmla="*/ 765544 w 2615609"/>
              <a:gd name="connsiteY0" fmla="*/ 0 h 1531088"/>
              <a:gd name="connsiteX1" fmla="*/ 2615609 w 2615609"/>
              <a:gd name="connsiteY1" fmla="*/ 0 h 1531088"/>
              <a:gd name="connsiteX2" fmla="*/ 2615609 w 2615609"/>
              <a:gd name="connsiteY2" fmla="*/ 1190847 h 1531088"/>
              <a:gd name="connsiteX3" fmla="*/ 1871330 w 2615609"/>
              <a:gd name="connsiteY3" fmla="*/ 1190847 h 1531088"/>
              <a:gd name="connsiteX4" fmla="*/ 1871330 w 2615609"/>
              <a:gd name="connsiteY4" fmla="*/ 1531088 h 1531088"/>
              <a:gd name="connsiteX5" fmla="*/ 0 w 2615609"/>
              <a:gd name="connsiteY5" fmla="*/ 1531088 h 1531088"/>
              <a:gd name="connsiteX6" fmla="*/ 765544 w 2615609"/>
              <a:gd name="connsiteY6" fmla="*/ 0 h 15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609" h="1531088">
                <a:moveTo>
                  <a:pt x="765544" y="0"/>
                </a:moveTo>
                <a:lnTo>
                  <a:pt x="2615609" y="0"/>
                </a:lnTo>
                <a:lnTo>
                  <a:pt x="2615609" y="1190847"/>
                </a:lnTo>
                <a:lnTo>
                  <a:pt x="1871330" y="1190847"/>
                </a:lnTo>
                <a:lnTo>
                  <a:pt x="1871330" y="1531088"/>
                </a:lnTo>
                <a:lnTo>
                  <a:pt x="0" y="1531088"/>
                </a:lnTo>
                <a:lnTo>
                  <a:pt x="765544" y="0"/>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0017442">
            <a:off x="2638909" y="3562147"/>
            <a:ext cx="744279" cy="1127051"/>
          </a:xfrm>
          <a:custGeom>
            <a:avLst/>
            <a:gdLst>
              <a:gd name="connsiteX0" fmla="*/ 0 w 744279"/>
              <a:gd name="connsiteY0" fmla="*/ 0 h 1127051"/>
              <a:gd name="connsiteX1" fmla="*/ 744279 w 744279"/>
              <a:gd name="connsiteY1" fmla="*/ 0 h 1127051"/>
              <a:gd name="connsiteX2" fmla="*/ 744279 w 744279"/>
              <a:gd name="connsiteY2" fmla="*/ 723014 h 1127051"/>
              <a:gd name="connsiteX3" fmla="*/ 0 w 744279"/>
              <a:gd name="connsiteY3" fmla="*/ 1127051 h 1127051"/>
              <a:gd name="connsiteX4" fmla="*/ 0 w 744279"/>
              <a:gd name="connsiteY4" fmla="*/ 0 h 11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79" h="1127051">
                <a:moveTo>
                  <a:pt x="0" y="0"/>
                </a:moveTo>
                <a:lnTo>
                  <a:pt x="744279" y="0"/>
                </a:lnTo>
                <a:lnTo>
                  <a:pt x="744279" y="723014"/>
                </a:lnTo>
                <a:lnTo>
                  <a:pt x="0" y="1127051"/>
                </a:lnTo>
                <a:lnTo>
                  <a:pt x="0" y="0"/>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0017442">
            <a:off x="3549162" y="5538614"/>
            <a:ext cx="759194" cy="912135"/>
          </a:xfrm>
          <a:custGeom>
            <a:avLst/>
            <a:gdLst>
              <a:gd name="connsiteX0" fmla="*/ 42530 w 808074"/>
              <a:gd name="connsiteY0" fmla="*/ 893135 h 893135"/>
              <a:gd name="connsiteX1" fmla="*/ 808074 w 808074"/>
              <a:gd name="connsiteY1" fmla="*/ 893135 h 893135"/>
              <a:gd name="connsiteX2" fmla="*/ 808074 w 808074"/>
              <a:gd name="connsiteY2" fmla="*/ 0 h 893135"/>
              <a:gd name="connsiteX3" fmla="*/ 0 w 808074"/>
              <a:gd name="connsiteY3" fmla="*/ 404038 h 893135"/>
              <a:gd name="connsiteX4" fmla="*/ 42530 w 80807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14571 w 765544"/>
              <a:gd name="connsiteY3" fmla="*/ 416530 h 893135"/>
              <a:gd name="connsiteX4" fmla="*/ 0 w 76554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27272 w 765544"/>
              <a:gd name="connsiteY3" fmla="*/ 422829 h 893135"/>
              <a:gd name="connsiteX4" fmla="*/ 0 w 765544"/>
              <a:gd name="connsiteY4" fmla="*/ 893135 h 893135"/>
              <a:gd name="connsiteX0" fmla="*/ 0 w 759141"/>
              <a:gd name="connsiteY0" fmla="*/ 912135 h 912135"/>
              <a:gd name="connsiteX1" fmla="*/ 759141 w 759141"/>
              <a:gd name="connsiteY1" fmla="*/ 893135 h 912135"/>
              <a:gd name="connsiteX2" fmla="*/ 759141 w 759141"/>
              <a:gd name="connsiteY2" fmla="*/ 0 h 912135"/>
              <a:gd name="connsiteX3" fmla="*/ 20869 w 759141"/>
              <a:gd name="connsiteY3" fmla="*/ 422829 h 912135"/>
              <a:gd name="connsiteX4" fmla="*/ 0 w 759141"/>
              <a:gd name="connsiteY4" fmla="*/ 912135 h 912135"/>
              <a:gd name="connsiteX0" fmla="*/ 0 w 759141"/>
              <a:gd name="connsiteY0" fmla="*/ 912135 h 912135"/>
              <a:gd name="connsiteX1" fmla="*/ 759141 w 759141"/>
              <a:gd name="connsiteY1" fmla="*/ 893135 h 912135"/>
              <a:gd name="connsiteX2" fmla="*/ 759141 w 759141"/>
              <a:gd name="connsiteY2" fmla="*/ 0 h 912135"/>
              <a:gd name="connsiteX3" fmla="*/ 11317 w 759141"/>
              <a:gd name="connsiteY3" fmla="*/ 410181 h 912135"/>
              <a:gd name="connsiteX4" fmla="*/ 0 w 759141"/>
              <a:gd name="connsiteY4" fmla="*/ 912135 h 912135"/>
              <a:gd name="connsiteX0" fmla="*/ 0 w 759141"/>
              <a:gd name="connsiteY0" fmla="*/ 912135 h 912135"/>
              <a:gd name="connsiteX1" fmla="*/ 746493 w 759141"/>
              <a:gd name="connsiteY1" fmla="*/ 902687 h 912135"/>
              <a:gd name="connsiteX2" fmla="*/ 759141 w 759141"/>
              <a:gd name="connsiteY2" fmla="*/ 0 h 912135"/>
              <a:gd name="connsiteX3" fmla="*/ 11317 w 759141"/>
              <a:gd name="connsiteY3" fmla="*/ 410181 h 912135"/>
              <a:gd name="connsiteX4" fmla="*/ 0 w 759141"/>
              <a:gd name="connsiteY4" fmla="*/ 912135 h 912135"/>
              <a:gd name="connsiteX0" fmla="*/ 0 w 759194"/>
              <a:gd name="connsiteY0" fmla="*/ 912135 h 912135"/>
              <a:gd name="connsiteX1" fmla="*/ 759194 w 759194"/>
              <a:gd name="connsiteY1" fmla="*/ 908985 h 912135"/>
              <a:gd name="connsiteX2" fmla="*/ 759141 w 759194"/>
              <a:gd name="connsiteY2" fmla="*/ 0 h 912135"/>
              <a:gd name="connsiteX3" fmla="*/ 11317 w 759194"/>
              <a:gd name="connsiteY3" fmla="*/ 410181 h 912135"/>
              <a:gd name="connsiteX4" fmla="*/ 0 w 759194"/>
              <a:gd name="connsiteY4" fmla="*/ 912135 h 912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94" h="912135">
                <a:moveTo>
                  <a:pt x="0" y="912135"/>
                </a:moveTo>
                <a:lnTo>
                  <a:pt x="759194" y="908985"/>
                </a:lnTo>
                <a:cubicBezTo>
                  <a:pt x="759176" y="605990"/>
                  <a:pt x="759159" y="302995"/>
                  <a:pt x="759141" y="0"/>
                </a:cubicBezTo>
                <a:lnTo>
                  <a:pt x="11317" y="410181"/>
                </a:lnTo>
                <a:lnTo>
                  <a:pt x="0" y="912135"/>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871330" y="3870250"/>
            <a:ext cx="978196" cy="1318437"/>
          </a:xfrm>
          <a:custGeom>
            <a:avLst/>
            <a:gdLst>
              <a:gd name="connsiteX0" fmla="*/ 0 w 978196"/>
              <a:gd name="connsiteY0" fmla="*/ 701749 h 1339702"/>
              <a:gd name="connsiteX1" fmla="*/ 467833 w 978196"/>
              <a:gd name="connsiteY1" fmla="*/ 0 h 1339702"/>
              <a:gd name="connsiteX2" fmla="*/ 978196 w 978196"/>
              <a:gd name="connsiteY2" fmla="*/ 1105786 h 1339702"/>
              <a:gd name="connsiteX3" fmla="*/ 808075 w 978196"/>
              <a:gd name="connsiteY3" fmla="*/ 1339702 h 1339702"/>
              <a:gd name="connsiteX4" fmla="*/ 0 w 978196"/>
              <a:gd name="connsiteY4" fmla="*/ 701749 h 1339702"/>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196" h="1318437">
                <a:moveTo>
                  <a:pt x="0" y="701749"/>
                </a:moveTo>
                <a:lnTo>
                  <a:pt x="467833" y="0"/>
                </a:lnTo>
                <a:lnTo>
                  <a:pt x="978196" y="1105786"/>
                </a:lnTo>
                <a:lnTo>
                  <a:pt x="793898" y="1318437"/>
                </a:lnTo>
                <a:lnTo>
                  <a:pt x="0" y="701749"/>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168502" y="276447"/>
            <a:ext cx="3551275" cy="3629248"/>
          </a:xfrm>
          <a:custGeom>
            <a:avLst/>
            <a:gdLst>
              <a:gd name="connsiteX0" fmla="*/ 0 w 3593805"/>
              <a:gd name="connsiteY0" fmla="*/ 1509824 h 3678866"/>
              <a:gd name="connsiteX1" fmla="*/ 3019647 w 3593805"/>
              <a:gd name="connsiteY1" fmla="*/ 0 h 3678866"/>
              <a:gd name="connsiteX2" fmla="*/ 3593805 w 3593805"/>
              <a:gd name="connsiteY2" fmla="*/ 1148317 h 3678866"/>
              <a:gd name="connsiteX3" fmla="*/ 3062177 w 3593805"/>
              <a:gd name="connsiteY3" fmla="*/ 1722475 h 3678866"/>
              <a:gd name="connsiteX4" fmla="*/ 3444949 w 3593805"/>
              <a:gd name="connsiteY4" fmla="*/ 2445489 h 3678866"/>
              <a:gd name="connsiteX5" fmla="*/ 1041991 w 3593805"/>
              <a:gd name="connsiteY5" fmla="*/ 3678866 h 3678866"/>
              <a:gd name="connsiteX6" fmla="*/ 0 w 3593805"/>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62177 w 3551274"/>
              <a:gd name="connsiteY3" fmla="*/ 1722475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02419 w 3551274"/>
              <a:gd name="connsiteY4" fmla="*/ 2466754 h 3678866"/>
              <a:gd name="connsiteX5" fmla="*/ 1041991 w 3551274"/>
              <a:gd name="connsiteY5" fmla="*/ 3678866 h 3678866"/>
              <a:gd name="connsiteX6" fmla="*/ 0 w 3551274"/>
              <a:gd name="connsiteY6" fmla="*/ 1509824 h 3678866"/>
              <a:gd name="connsiteX0" fmla="*/ 0 w 3551274"/>
              <a:gd name="connsiteY0" fmla="*/ 1509824 h 3636336"/>
              <a:gd name="connsiteX1" fmla="*/ 3019647 w 3551274"/>
              <a:gd name="connsiteY1" fmla="*/ 0 h 3636336"/>
              <a:gd name="connsiteX2" fmla="*/ 3551274 w 3551274"/>
              <a:gd name="connsiteY2" fmla="*/ 1105787 h 3636336"/>
              <a:gd name="connsiteX3" fmla="*/ 3019647 w 3551274"/>
              <a:gd name="connsiteY3" fmla="*/ 1701210 h 3636336"/>
              <a:gd name="connsiteX4" fmla="*/ 3402419 w 3551274"/>
              <a:gd name="connsiteY4" fmla="*/ 2466754 h 3636336"/>
              <a:gd name="connsiteX5" fmla="*/ 1063256 w 3551274"/>
              <a:gd name="connsiteY5" fmla="*/ 3636336 h 3636336"/>
              <a:gd name="connsiteX6" fmla="*/ 0 w 3551274"/>
              <a:gd name="connsiteY6" fmla="*/ 1509824 h 3636336"/>
              <a:gd name="connsiteX0" fmla="*/ 0 w 3530009"/>
              <a:gd name="connsiteY0" fmla="*/ 1509824 h 3636336"/>
              <a:gd name="connsiteX1" fmla="*/ 2998382 w 3530009"/>
              <a:gd name="connsiteY1" fmla="*/ 0 h 3636336"/>
              <a:gd name="connsiteX2" fmla="*/ 3530009 w 3530009"/>
              <a:gd name="connsiteY2" fmla="*/ 1105787 h 3636336"/>
              <a:gd name="connsiteX3" fmla="*/ 2998382 w 3530009"/>
              <a:gd name="connsiteY3" fmla="*/ 1701210 h 3636336"/>
              <a:gd name="connsiteX4" fmla="*/ 3381154 w 3530009"/>
              <a:gd name="connsiteY4" fmla="*/ 2466754 h 3636336"/>
              <a:gd name="connsiteX5" fmla="*/ 1041991 w 3530009"/>
              <a:gd name="connsiteY5" fmla="*/ 3636336 h 3636336"/>
              <a:gd name="connsiteX6" fmla="*/ 0 w 3530009"/>
              <a:gd name="connsiteY6" fmla="*/ 1509824 h 3636336"/>
              <a:gd name="connsiteX0" fmla="*/ 0 w 3530009"/>
              <a:gd name="connsiteY0" fmla="*/ 1488559 h 3615071"/>
              <a:gd name="connsiteX1" fmla="*/ 2998382 w 3530009"/>
              <a:gd name="connsiteY1" fmla="*/ 0 h 3615071"/>
              <a:gd name="connsiteX2" fmla="*/ 3530009 w 3530009"/>
              <a:gd name="connsiteY2" fmla="*/ 1084522 h 3615071"/>
              <a:gd name="connsiteX3" fmla="*/ 2998382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08452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12705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409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44654 w 3551275"/>
              <a:gd name="connsiteY4" fmla="*/ 24708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581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22122 w 3551275"/>
              <a:gd name="connsiteY4" fmla="*/ 2438525 h 3615071"/>
              <a:gd name="connsiteX5" fmla="*/ 1041991 w 3551275"/>
              <a:gd name="connsiteY5" fmla="*/ 3615071 h 3615071"/>
              <a:gd name="connsiteX6" fmla="*/ 0 w 3551275"/>
              <a:gd name="connsiteY6" fmla="*/ 1488559 h 3615071"/>
              <a:gd name="connsiteX0" fmla="*/ 0 w 3551275"/>
              <a:gd name="connsiteY0" fmla="*/ 1488559 h 3629248"/>
              <a:gd name="connsiteX1" fmla="*/ 2998382 w 3551275"/>
              <a:gd name="connsiteY1" fmla="*/ 0 h 3629248"/>
              <a:gd name="connsiteX2" fmla="*/ 3551275 w 3551275"/>
              <a:gd name="connsiteY2" fmla="*/ 1084522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29690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275" h="3629248">
                <a:moveTo>
                  <a:pt x="0" y="1488559"/>
                </a:moveTo>
                <a:lnTo>
                  <a:pt x="2998382" y="0"/>
                </a:lnTo>
                <a:lnTo>
                  <a:pt x="3551275" y="1105787"/>
                </a:lnTo>
                <a:lnTo>
                  <a:pt x="3029690" y="1679945"/>
                </a:lnTo>
                <a:lnTo>
                  <a:pt x="3422122" y="2438525"/>
                </a:lnTo>
                <a:lnTo>
                  <a:pt x="1049080" y="3629248"/>
                </a:lnTo>
                <a:lnTo>
                  <a:pt x="0" y="1488559"/>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6081822" y="0"/>
            <a:ext cx="1807831" cy="2707758"/>
          </a:xfrm>
          <a:custGeom>
            <a:avLst/>
            <a:gdLst>
              <a:gd name="connsiteX0" fmla="*/ 0 w 3721396"/>
              <a:gd name="connsiteY0" fmla="*/ 0 h 2700670"/>
              <a:gd name="connsiteX1" fmla="*/ 3721396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21396"/>
              <a:gd name="connsiteY0" fmla="*/ 0 h 2700670"/>
              <a:gd name="connsiteX1" fmla="*/ 3700131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10363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98921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892595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3700132"/>
              <a:gd name="connsiteY0" fmla="*/ 0 h 2700670"/>
              <a:gd name="connsiteX1" fmla="*/ 3700132 w 3700132"/>
              <a:gd name="connsiteY1" fmla="*/ 21265 h 2700670"/>
              <a:gd name="connsiteX2" fmla="*/ 3700131 w 3700132"/>
              <a:gd name="connsiteY2" fmla="*/ 1169581 h 2700670"/>
              <a:gd name="connsiteX3" fmla="*/ 531628 w 3700132"/>
              <a:gd name="connsiteY3" fmla="*/ 2700670 h 2700670"/>
              <a:gd name="connsiteX4" fmla="*/ 148856 w 3700132"/>
              <a:gd name="connsiteY4" fmla="*/ 1956391 h 2700670"/>
              <a:gd name="connsiteX5" fmla="*/ 680484 w 3700132"/>
              <a:gd name="connsiteY5" fmla="*/ 1382232 h 2700670"/>
              <a:gd name="connsiteX6" fmla="*/ 0 w 3700132"/>
              <a:gd name="connsiteY6" fmla="*/ 0 h 2700670"/>
              <a:gd name="connsiteX0" fmla="*/ 0 w 3700131"/>
              <a:gd name="connsiteY0" fmla="*/ 0 h 2700670"/>
              <a:gd name="connsiteX1" fmla="*/ 1795132 w 3700131"/>
              <a:gd name="connsiteY1" fmla="*/ 85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80484 w 1807831"/>
              <a:gd name="connsiteY5" fmla="*/ 1382232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94661 w 1807831"/>
              <a:gd name="connsiteY5" fmla="*/ 1389320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63032 w 1807831"/>
              <a:gd name="connsiteY4" fmla="*/ 1956391 h 2700670"/>
              <a:gd name="connsiteX5" fmla="*/ 694661 w 1807831"/>
              <a:gd name="connsiteY5" fmla="*/ 1389320 h 2700670"/>
              <a:gd name="connsiteX6" fmla="*/ 0 w 1807831"/>
              <a:gd name="connsiteY6" fmla="*/ 0 h 2700670"/>
              <a:gd name="connsiteX0" fmla="*/ 0 w 1807831"/>
              <a:gd name="connsiteY0" fmla="*/ 0 h 2707758"/>
              <a:gd name="connsiteX1" fmla="*/ 1795132 w 1807831"/>
              <a:gd name="connsiteY1" fmla="*/ 8565 h 2707758"/>
              <a:gd name="connsiteX2" fmla="*/ 1807831 w 1807831"/>
              <a:gd name="connsiteY2" fmla="*/ 2083981 h 2707758"/>
              <a:gd name="connsiteX3" fmla="*/ 545805 w 1807831"/>
              <a:gd name="connsiteY3" fmla="*/ 2707758 h 2707758"/>
              <a:gd name="connsiteX4" fmla="*/ 163032 w 1807831"/>
              <a:gd name="connsiteY4" fmla="*/ 1956391 h 2707758"/>
              <a:gd name="connsiteX5" fmla="*/ 694661 w 1807831"/>
              <a:gd name="connsiteY5" fmla="*/ 1389320 h 2707758"/>
              <a:gd name="connsiteX6" fmla="*/ 0 w 1807831"/>
              <a:gd name="connsiteY6" fmla="*/ 0 h 270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831" h="2707758">
                <a:moveTo>
                  <a:pt x="0" y="0"/>
                </a:moveTo>
                <a:lnTo>
                  <a:pt x="1795132" y="8565"/>
                </a:lnTo>
                <a:cubicBezTo>
                  <a:pt x="1795132" y="391337"/>
                  <a:pt x="1807831" y="1701209"/>
                  <a:pt x="1807831" y="2083981"/>
                </a:cubicBezTo>
                <a:lnTo>
                  <a:pt x="545805" y="2707758"/>
                </a:lnTo>
                <a:lnTo>
                  <a:pt x="163032" y="1956391"/>
                </a:lnTo>
                <a:lnTo>
                  <a:pt x="694661" y="1389320"/>
                </a:lnTo>
                <a:lnTo>
                  <a:pt x="0" y="0"/>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264347" y="5898724"/>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264347" y="4558781"/>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264347" y="5313034"/>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64347" y="3959976"/>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954656" y="3905695"/>
            <a:ext cx="3302747" cy="2308324"/>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Privately Owned – Foreclosed or Delinquent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
        <p:nvSpPr>
          <p:cNvPr id="56" name="Rectangle 55"/>
          <p:cNvSpPr/>
          <p:nvPr/>
        </p:nvSpPr>
        <p:spPr>
          <a:xfrm rot="19980000">
            <a:off x="4824303" y="4632111"/>
            <a:ext cx="804672" cy="804672"/>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620000">
            <a:off x="5604263" y="4331757"/>
            <a:ext cx="374904" cy="81381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980000">
            <a:off x="5261274" y="5604742"/>
            <a:ext cx="731520" cy="73152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988911">
            <a:off x="1862075" y="1762534"/>
            <a:ext cx="749808" cy="150876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13589" t="-750"/>
          <a:stretch/>
        </p:blipFill>
        <p:spPr>
          <a:xfrm>
            <a:off x="8124019" y="815745"/>
            <a:ext cx="2345952" cy="1892013"/>
          </a:xfrm>
          <a:prstGeom prst="rect">
            <a:avLst/>
          </a:prstGeom>
        </p:spPr>
      </p:pic>
      <p:sp>
        <p:nvSpPr>
          <p:cNvPr id="61" name="TextBox 60"/>
          <p:cNvSpPr txBox="1"/>
          <p:nvPr/>
        </p:nvSpPr>
        <p:spPr>
          <a:xfrm>
            <a:off x="10606029" y="936909"/>
            <a:ext cx="1563587" cy="1569660"/>
          </a:xfrm>
          <a:prstGeom prst="rect">
            <a:avLst/>
          </a:prstGeom>
          <a:noFill/>
        </p:spPr>
        <p:txBody>
          <a:bodyPr wrap="square" rtlCol="0">
            <a:spAutoFit/>
          </a:bodyPr>
          <a:lstStyle/>
          <a:p>
            <a:r>
              <a:rPr lang="en-US" sz="2400" b="1">
                <a:latin typeface="Helvetica" charset="0"/>
                <a:ea typeface="Helvetica" charset="0"/>
                <a:cs typeface="Helvetica" charset="0"/>
              </a:rPr>
              <a:t>Node #1:</a:t>
            </a:r>
          </a:p>
          <a:p>
            <a:r>
              <a:rPr lang="en-US" sz="2400" b="1">
                <a:latin typeface="Helvetica" charset="0"/>
                <a:ea typeface="Helvetica" charset="0"/>
                <a:cs typeface="Helvetica" charset="0"/>
              </a:rPr>
              <a:t>Linwood at</a:t>
            </a:r>
          </a:p>
          <a:p>
            <a:r>
              <a:rPr lang="en-US" sz="2400" b="1">
                <a:latin typeface="Helvetica" charset="0"/>
                <a:ea typeface="Helvetica" charset="0"/>
                <a:cs typeface="Helvetica" charset="0"/>
              </a:rPr>
              <a:t>Oakman</a:t>
            </a:r>
          </a:p>
        </p:txBody>
      </p:sp>
      <p:sp>
        <p:nvSpPr>
          <p:cNvPr id="62" name="Rectangle 61"/>
          <p:cNvSpPr/>
          <p:nvPr/>
        </p:nvSpPr>
        <p:spPr>
          <a:xfrm rot="19963627" flipH="1">
            <a:off x="9300003" y="173761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14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9632"/>
          <a:stretch/>
        </p:blipFill>
        <p:spPr>
          <a:xfrm>
            <a:off x="0" y="0"/>
            <a:ext cx="7889358" cy="6858000"/>
          </a:xfrm>
          <a:prstGeom prst="rect">
            <a:avLst/>
          </a:prstGeom>
        </p:spPr>
      </p:pic>
      <p:sp>
        <p:nvSpPr>
          <p:cNvPr id="30" name="Freeform 29"/>
          <p:cNvSpPr/>
          <p:nvPr/>
        </p:nvSpPr>
        <p:spPr>
          <a:xfrm rot="20017442">
            <a:off x="-451927" y="1114357"/>
            <a:ext cx="2615609" cy="1531088"/>
          </a:xfrm>
          <a:custGeom>
            <a:avLst/>
            <a:gdLst>
              <a:gd name="connsiteX0" fmla="*/ 765544 w 2615609"/>
              <a:gd name="connsiteY0" fmla="*/ 0 h 1531088"/>
              <a:gd name="connsiteX1" fmla="*/ 2615609 w 2615609"/>
              <a:gd name="connsiteY1" fmla="*/ 0 h 1531088"/>
              <a:gd name="connsiteX2" fmla="*/ 2615609 w 2615609"/>
              <a:gd name="connsiteY2" fmla="*/ 1190847 h 1531088"/>
              <a:gd name="connsiteX3" fmla="*/ 1871330 w 2615609"/>
              <a:gd name="connsiteY3" fmla="*/ 1190847 h 1531088"/>
              <a:gd name="connsiteX4" fmla="*/ 1871330 w 2615609"/>
              <a:gd name="connsiteY4" fmla="*/ 1531088 h 1531088"/>
              <a:gd name="connsiteX5" fmla="*/ 0 w 2615609"/>
              <a:gd name="connsiteY5" fmla="*/ 1531088 h 1531088"/>
              <a:gd name="connsiteX6" fmla="*/ 765544 w 2615609"/>
              <a:gd name="connsiteY6" fmla="*/ 0 h 15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609" h="1531088">
                <a:moveTo>
                  <a:pt x="765544" y="0"/>
                </a:moveTo>
                <a:lnTo>
                  <a:pt x="2615609" y="0"/>
                </a:lnTo>
                <a:lnTo>
                  <a:pt x="2615609" y="1190847"/>
                </a:lnTo>
                <a:lnTo>
                  <a:pt x="1871330" y="1190847"/>
                </a:lnTo>
                <a:lnTo>
                  <a:pt x="1871330" y="1531088"/>
                </a:lnTo>
                <a:lnTo>
                  <a:pt x="0" y="1531088"/>
                </a:lnTo>
                <a:lnTo>
                  <a:pt x="765544" y="0"/>
                </a:lnTo>
                <a:close/>
              </a:path>
            </a:pathLst>
          </a:cu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0017442">
            <a:off x="2664309" y="3562147"/>
            <a:ext cx="744279" cy="1127051"/>
          </a:xfrm>
          <a:custGeom>
            <a:avLst/>
            <a:gdLst>
              <a:gd name="connsiteX0" fmla="*/ 0 w 744279"/>
              <a:gd name="connsiteY0" fmla="*/ 0 h 1127051"/>
              <a:gd name="connsiteX1" fmla="*/ 744279 w 744279"/>
              <a:gd name="connsiteY1" fmla="*/ 0 h 1127051"/>
              <a:gd name="connsiteX2" fmla="*/ 744279 w 744279"/>
              <a:gd name="connsiteY2" fmla="*/ 723014 h 1127051"/>
              <a:gd name="connsiteX3" fmla="*/ 0 w 744279"/>
              <a:gd name="connsiteY3" fmla="*/ 1127051 h 1127051"/>
              <a:gd name="connsiteX4" fmla="*/ 0 w 744279"/>
              <a:gd name="connsiteY4" fmla="*/ 0 h 11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79" h="1127051">
                <a:moveTo>
                  <a:pt x="0" y="0"/>
                </a:moveTo>
                <a:lnTo>
                  <a:pt x="744279" y="0"/>
                </a:lnTo>
                <a:lnTo>
                  <a:pt x="744279" y="723014"/>
                </a:lnTo>
                <a:lnTo>
                  <a:pt x="0" y="1127051"/>
                </a:lnTo>
                <a:lnTo>
                  <a:pt x="0"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0017442">
            <a:off x="3549162" y="5538614"/>
            <a:ext cx="759194" cy="912135"/>
          </a:xfrm>
          <a:custGeom>
            <a:avLst/>
            <a:gdLst>
              <a:gd name="connsiteX0" fmla="*/ 42530 w 808074"/>
              <a:gd name="connsiteY0" fmla="*/ 893135 h 893135"/>
              <a:gd name="connsiteX1" fmla="*/ 808074 w 808074"/>
              <a:gd name="connsiteY1" fmla="*/ 893135 h 893135"/>
              <a:gd name="connsiteX2" fmla="*/ 808074 w 808074"/>
              <a:gd name="connsiteY2" fmla="*/ 0 h 893135"/>
              <a:gd name="connsiteX3" fmla="*/ 0 w 808074"/>
              <a:gd name="connsiteY3" fmla="*/ 404038 h 893135"/>
              <a:gd name="connsiteX4" fmla="*/ 42530 w 80807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14571 w 765544"/>
              <a:gd name="connsiteY3" fmla="*/ 416530 h 893135"/>
              <a:gd name="connsiteX4" fmla="*/ 0 w 76554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27272 w 765544"/>
              <a:gd name="connsiteY3" fmla="*/ 422829 h 893135"/>
              <a:gd name="connsiteX4" fmla="*/ 0 w 765544"/>
              <a:gd name="connsiteY4" fmla="*/ 893135 h 893135"/>
              <a:gd name="connsiteX0" fmla="*/ 0 w 759141"/>
              <a:gd name="connsiteY0" fmla="*/ 912135 h 912135"/>
              <a:gd name="connsiteX1" fmla="*/ 759141 w 759141"/>
              <a:gd name="connsiteY1" fmla="*/ 893135 h 912135"/>
              <a:gd name="connsiteX2" fmla="*/ 759141 w 759141"/>
              <a:gd name="connsiteY2" fmla="*/ 0 h 912135"/>
              <a:gd name="connsiteX3" fmla="*/ 20869 w 759141"/>
              <a:gd name="connsiteY3" fmla="*/ 422829 h 912135"/>
              <a:gd name="connsiteX4" fmla="*/ 0 w 759141"/>
              <a:gd name="connsiteY4" fmla="*/ 912135 h 912135"/>
              <a:gd name="connsiteX0" fmla="*/ 0 w 759141"/>
              <a:gd name="connsiteY0" fmla="*/ 912135 h 912135"/>
              <a:gd name="connsiteX1" fmla="*/ 759141 w 759141"/>
              <a:gd name="connsiteY1" fmla="*/ 893135 h 912135"/>
              <a:gd name="connsiteX2" fmla="*/ 759141 w 759141"/>
              <a:gd name="connsiteY2" fmla="*/ 0 h 912135"/>
              <a:gd name="connsiteX3" fmla="*/ 11317 w 759141"/>
              <a:gd name="connsiteY3" fmla="*/ 410181 h 912135"/>
              <a:gd name="connsiteX4" fmla="*/ 0 w 759141"/>
              <a:gd name="connsiteY4" fmla="*/ 912135 h 912135"/>
              <a:gd name="connsiteX0" fmla="*/ 0 w 759141"/>
              <a:gd name="connsiteY0" fmla="*/ 912135 h 912135"/>
              <a:gd name="connsiteX1" fmla="*/ 746493 w 759141"/>
              <a:gd name="connsiteY1" fmla="*/ 902687 h 912135"/>
              <a:gd name="connsiteX2" fmla="*/ 759141 w 759141"/>
              <a:gd name="connsiteY2" fmla="*/ 0 h 912135"/>
              <a:gd name="connsiteX3" fmla="*/ 11317 w 759141"/>
              <a:gd name="connsiteY3" fmla="*/ 410181 h 912135"/>
              <a:gd name="connsiteX4" fmla="*/ 0 w 759141"/>
              <a:gd name="connsiteY4" fmla="*/ 912135 h 912135"/>
              <a:gd name="connsiteX0" fmla="*/ 0 w 759194"/>
              <a:gd name="connsiteY0" fmla="*/ 912135 h 912135"/>
              <a:gd name="connsiteX1" fmla="*/ 759194 w 759194"/>
              <a:gd name="connsiteY1" fmla="*/ 908985 h 912135"/>
              <a:gd name="connsiteX2" fmla="*/ 759141 w 759194"/>
              <a:gd name="connsiteY2" fmla="*/ 0 h 912135"/>
              <a:gd name="connsiteX3" fmla="*/ 11317 w 759194"/>
              <a:gd name="connsiteY3" fmla="*/ 410181 h 912135"/>
              <a:gd name="connsiteX4" fmla="*/ 0 w 759194"/>
              <a:gd name="connsiteY4" fmla="*/ 912135 h 912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94" h="912135">
                <a:moveTo>
                  <a:pt x="0" y="912135"/>
                </a:moveTo>
                <a:lnTo>
                  <a:pt x="759194" y="908985"/>
                </a:lnTo>
                <a:cubicBezTo>
                  <a:pt x="759176" y="605990"/>
                  <a:pt x="759159" y="302995"/>
                  <a:pt x="759141" y="0"/>
                </a:cubicBezTo>
                <a:lnTo>
                  <a:pt x="11317" y="410181"/>
                </a:lnTo>
                <a:lnTo>
                  <a:pt x="0" y="912135"/>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871330" y="3870250"/>
            <a:ext cx="978196" cy="1318437"/>
          </a:xfrm>
          <a:custGeom>
            <a:avLst/>
            <a:gdLst>
              <a:gd name="connsiteX0" fmla="*/ 0 w 978196"/>
              <a:gd name="connsiteY0" fmla="*/ 701749 h 1339702"/>
              <a:gd name="connsiteX1" fmla="*/ 467833 w 978196"/>
              <a:gd name="connsiteY1" fmla="*/ 0 h 1339702"/>
              <a:gd name="connsiteX2" fmla="*/ 978196 w 978196"/>
              <a:gd name="connsiteY2" fmla="*/ 1105786 h 1339702"/>
              <a:gd name="connsiteX3" fmla="*/ 808075 w 978196"/>
              <a:gd name="connsiteY3" fmla="*/ 1339702 h 1339702"/>
              <a:gd name="connsiteX4" fmla="*/ 0 w 978196"/>
              <a:gd name="connsiteY4" fmla="*/ 701749 h 1339702"/>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196" h="1318437">
                <a:moveTo>
                  <a:pt x="0" y="701749"/>
                </a:moveTo>
                <a:lnTo>
                  <a:pt x="467833" y="0"/>
                </a:lnTo>
                <a:lnTo>
                  <a:pt x="978196" y="1105786"/>
                </a:lnTo>
                <a:lnTo>
                  <a:pt x="793898" y="1318437"/>
                </a:lnTo>
                <a:lnTo>
                  <a:pt x="0" y="701749"/>
                </a:lnTo>
                <a:close/>
              </a:path>
            </a:pathLst>
          </a:cu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168502" y="276447"/>
            <a:ext cx="3551275" cy="3629248"/>
          </a:xfrm>
          <a:custGeom>
            <a:avLst/>
            <a:gdLst>
              <a:gd name="connsiteX0" fmla="*/ 0 w 3593805"/>
              <a:gd name="connsiteY0" fmla="*/ 1509824 h 3678866"/>
              <a:gd name="connsiteX1" fmla="*/ 3019647 w 3593805"/>
              <a:gd name="connsiteY1" fmla="*/ 0 h 3678866"/>
              <a:gd name="connsiteX2" fmla="*/ 3593805 w 3593805"/>
              <a:gd name="connsiteY2" fmla="*/ 1148317 h 3678866"/>
              <a:gd name="connsiteX3" fmla="*/ 3062177 w 3593805"/>
              <a:gd name="connsiteY3" fmla="*/ 1722475 h 3678866"/>
              <a:gd name="connsiteX4" fmla="*/ 3444949 w 3593805"/>
              <a:gd name="connsiteY4" fmla="*/ 2445489 h 3678866"/>
              <a:gd name="connsiteX5" fmla="*/ 1041991 w 3593805"/>
              <a:gd name="connsiteY5" fmla="*/ 3678866 h 3678866"/>
              <a:gd name="connsiteX6" fmla="*/ 0 w 3593805"/>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62177 w 3551274"/>
              <a:gd name="connsiteY3" fmla="*/ 1722475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02419 w 3551274"/>
              <a:gd name="connsiteY4" fmla="*/ 2466754 h 3678866"/>
              <a:gd name="connsiteX5" fmla="*/ 1041991 w 3551274"/>
              <a:gd name="connsiteY5" fmla="*/ 3678866 h 3678866"/>
              <a:gd name="connsiteX6" fmla="*/ 0 w 3551274"/>
              <a:gd name="connsiteY6" fmla="*/ 1509824 h 3678866"/>
              <a:gd name="connsiteX0" fmla="*/ 0 w 3551274"/>
              <a:gd name="connsiteY0" fmla="*/ 1509824 h 3636336"/>
              <a:gd name="connsiteX1" fmla="*/ 3019647 w 3551274"/>
              <a:gd name="connsiteY1" fmla="*/ 0 h 3636336"/>
              <a:gd name="connsiteX2" fmla="*/ 3551274 w 3551274"/>
              <a:gd name="connsiteY2" fmla="*/ 1105787 h 3636336"/>
              <a:gd name="connsiteX3" fmla="*/ 3019647 w 3551274"/>
              <a:gd name="connsiteY3" fmla="*/ 1701210 h 3636336"/>
              <a:gd name="connsiteX4" fmla="*/ 3402419 w 3551274"/>
              <a:gd name="connsiteY4" fmla="*/ 2466754 h 3636336"/>
              <a:gd name="connsiteX5" fmla="*/ 1063256 w 3551274"/>
              <a:gd name="connsiteY5" fmla="*/ 3636336 h 3636336"/>
              <a:gd name="connsiteX6" fmla="*/ 0 w 3551274"/>
              <a:gd name="connsiteY6" fmla="*/ 1509824 h 3636336"/>
              <a:gd name="connsiteX0" fmla="*/ 0 w 3530009"/>
              <a:gd name="connsiteY0" fmla="*/ 1509824 h 3636336"/>
              <a:gd name="connsiteX1" fmla="*/ 2998382 w 3530009"/>
              <a:gd name="connsiteY1" fmla="*/ 0 h 3636336"/>
              <a:gd name="connsiteX2" fmla="*/ 3530009 w 3530009"/>
              <a:gd name="connsiteY2" fmla="*/ 1105787 h 3636336"/>
              <a:gd name="connsiteX3" fmla="*/ 2998382 w 3530009"/>
              <a:gd name="connsiteY3" fmla="*/ 1701210 h 3636336"/>
              <a:gd name="connsiteX4" fmla="*/ 3381154 w 3530009"/>
              <a:gd name="connsiteY4" fmla="*/ 2466754 h 3636336"/>
              <a:gd name="connsiteX5" fmla="*/ 1041991 w 3530009"/>
              <a:gd name="connsiteY5" fmla="*/ 3636336 h 3636336"/>
              <a:gd name="connsiteX6" fmla="*/ 0 w 3530009"/>
              <a:gd name="connsiteY6" fmla="*/ 1509824 h 3636336"/>
              <a:gd name="connsiteX0" fmla="*/ 0 w 3530009"/>
              <a:gd name="connsiteY0" fmla="*/ 1488559 h 3615071"/>
              <a:gd name="connsiteX1" fmla="*/ 2998382 w 3530009"/>
              <a:gd name="connsiteY1" fmla="*/ 0 h 3615071"/>
              <a:gd name="connsiteX2" fmla="*/ 3530009 w 3530009"/>
              <a:gd name="connsiteY2" fmla="*/ 1084522 h 3615071"/>
              <a:gd name="connsiteX3" fmla="*/ 2998382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08452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12705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409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44654 w 3551275"/>
              <a:gd name="connsiteY4" fmla="*/ 24708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581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22122 w 3551275"/>
              <a:gd name="connsiteY4" fmla="*/ 2438525 h 3615071"/>
              <a:gd name="connsiteX5" fmla="*/ 1041991 w 3551275"/>
              <a:gd name="connsiteY5" fmla="*/ 3615071 h 3615071"/>
              <a:gd name="connsiteX6" fmla="*/ 0 w 3551275"/>
              <a:gd name="connsiteY6" fmla="*/ 1488559 h 3615071"/>
              <a:gd name="connsiteX0" fmla="*/ 0 w 3551275"/>
              <a:gd name="connsiteY0" fmla="*/ 1488559 h 3629248"/>
              <a:gd name="connsiteX1" fmla="*/ 2998382 w 3551275"/>
              <a:gd name="connsiteY1" fmla="*/ 0 h 3629248"/>
              <a:gd name="connsiteX2" fmla="*/ 3551275 w 3551275"/>
              <a:gd name="connsiteY2" fmla="*/ 1084522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29690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275" h="3629248">
                <a:moveTo>
                  <a:pt x="0" y="1488559"/>
                </a:moveTo>
                <a:lnTo>
                  <a:pt x="2998382" y="0"/>
                </a:lnTo>
                <a:lnTo>
                  <a:pt x="3551275" y="1105787"/>
                </a:lnTo>
                <a:lnTo>
                  <a:pt x="3029690" y="1679945"/>
                </a:lnTo>
                <a:lnTo>
                  <a:pt x="3422122" y="2438525"/>
                </a:lnTo>
                <a:lnTo>
                  <a:pt x="1049080" y="3629248"/>
                </a:lnTo>
                <a:lnTo>
                  <a:pt x="0" y="1488559"/>
                </a:ln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6081822" y="0"/>
            <a:ext cx="1807831" cy="2707758"/>
          </a:xfrm>
          <a:custGeom>
            <a:avLst/>
            <a:gdLst>
              <a:gd name="connsiteX0" fmla="*/ 0 w 3721396"/>
              <a:gd name="connsiteY0" fmla="*/ 0 h 2700670"/>
              <a:gd name="connsiteX1" fmla="*/ 3721396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21396"/>
              <a:gd name="connsiteY0" fmla="*/ 0 h 2700670"/>
              <a:gd name="connsiteX1" fmla="*/ 3700131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10363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98921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892595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3700132"/>
              <a:gd name="connsiteY0" fmla="*/ 0 h 2700670"/>
              <a:gd name="connsiteX1" fmla="*/ 3700132 w 3700132"/>
              <a:gd name="connsiteY1" fmla="*/ 21265 h 2700670"/>
              <a:gd name="connsiteX2" fmla="*/ 3700131 w 3700132"/>
              <a:gd name="connsiteY2" fmla="*/ 1169581 h 2700670"/>
              <a:gd name="connsiteX3" fmla="*/ 531628 w 3700132"/>
              <a:gd name="connsiteY3" fmla="*/ 2700670 h 2700670"/>
              <a:gd name="connsiteX4" fmla="*/ 148856 w 3700132"/>
              <a:gd name="connsiteY4" fmla="*/ 1956391 h 2700670"/>
              <a:gd name="connsiteX5" fmla="*/ 680484 w 3700132"/>
              <a:gd name="connsiteY5" fmla="*/ 1382232 h 2700670"/>
              <a:gd name="connsiteX6" fmla="*/ 0 w 3700132"/>
              <a:gd name="connsiteY6" fmla="*/ 0 h 2700670"/>
              <a:gd name="connsiteX0" fmla="*/ 0 w 3700131"/>
              <a:gd name="connsiteY0" fmla="*/ 0 h 2700670"/>
              <a:gd name="connsiteX1" fmla="*/ 1795132 w 3700131"/>
              <a:gd name="connsiteY1" fmla="*/ 85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80484 w 1807831"/>
              <a:gd name="connsiteY5" fmla="*/ 1382232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94661 w 1807831"/>
              <a:gd name="connsiteY5" fmla="*/ 1389320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63032 w 1807831"/>
              <a:gd name="connsiteY4" fmla="*/ 1956391 h 2700670"/>
              <a:gd name="connsiteX5" fmla="*/ 694661 w 1807831"/>
              <a:gd name="connsiteY5" fmla="*/ 1389320 h 2700670"/>
              <a:gd name="connsiteX6" fmla="*/ 0 w 1807831"/>
              <a:gd name="connsiteY6" fmla="*/ 0 h 2700670"/>
              <a:gd name="connsiteX0" fmla="*/ 0 w 1807831"/>
              <a:gd name="connsiteY0" fmla="*/ 0 h 2707758"/>
              <a:gd name="connsiteX1" fmla="*/ 1795132 w 1807831"/>
              <a:gd name="connsiteY1" fmla="*/ 8565 h 2707758"/>
              <a:gd name="connsiteX2" fmla="*/ 1807831 w 1807831"/>
              <a:gd name="connsiteY2" fmla="*/ 2083981 h 2707758"/>
              <a:gd name="connsiteX3" fmla="*/ 545805 w 1807831"/>
              <a:gd name="connsiteY3" fmla="*/ 2707758 h 2707758"/>
              <a:gd name="connsiteX4" fmla="*/ 163032 w 1807831"/>
              <a:gd name="connsiteY4" fmla="*/ 1956391 h 2707758"/>
              <a:gd name="connsiteX5" fmla="*/ 694661 w 1807831"/>
              <a:gd name="connsiteY5" fmla="*/ 1389320 h 2707758"/>
              <a:gd name="connsiteX6" fmla="*/ 0 w 1807831"/>
              <a:gd name="connsiteY6" fmla="*/ 0 h 270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831" h="2707758">
                <a:moveTo>
                  <a:pt x="0" y="0"/>
                </a:moveTo>
                <a:lnTo>
                  <a:pt x="1795132" y="8565"/>
                </a:lnTo>
                <a:cubicBezTo>
                  <a:pt x="1795132" y="391337"/>
                  <a:pt x="1807831" y="1701209"/>
                  <a:pt x="1807831" y="2083981"/>
                </a:cubicBezTo>
                <a:lnTo>
                  <a:pt x="545805" y="2707758"/>
                </a:lnTo>
                <a:lnTo>
                  <a:pt x="163032" y="1956391"/>
                </a:lnTo>
                <a:lnTo>
                  <a:pt x="694661" y="1389320"/>
                </a:lnTo>
                <a:lnTo>
                  <a:pt x="0" y="0"/>
                </a:ln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264347" y="5898724"/>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264347" y="4558781"/>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264347" y="5313034"/>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64347" y="3959976"/>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954656" y="3905695"/>
            <a:ext cx="3302747" cy="2308324"/>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Privately Owned – Foreclosed or Delinquent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
        <p:nvSpPr>
          <p:cNvPr id="56" name="Rectangle 55"/>
          <p:cNvSpPr/>
          <p:nvPr/>
        </p:nvSpPr>
        <p:spPr>
          <a:xfrm rot="19980000">
            <a:off x="4824303" y="4632111"/>
            <a:ext cx="804672" cy="804672"/>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620000">
            <a:off x="5604263" y="4331757"/>
            <a:ext cx="374904" cy="81381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980000">
            <a:off x="5261274" y="5604742"/>
            <a:ext cx="731520" cy="73152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988911">
            <a:off x="1862075" y="1762534"/>
            <a:ext cx="749808" cy="150876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13589" t="-750"/>
          <a:stretch/>
        </p:blipFill>
        <p:spPr>
          <a:xfrm>
            <a:off x="8124019" y="815745"/>
            <a:ext cx="2345952" cy="1892013"/>
          </a:xfrm>
          <a:prstGeom prst="rect">
            <a:avLst/>
          </a:prstGeom>
        </p:spPr>
      </p:pic>
      <p:sp>
        <p:nvSpPr>
          <p:cNvPr id="61" name="TextBox 60"/>
          <p:cNvSpPr txBox="1"/>
          <p:nvPr/>
        </p:nvSpPr>
        <p:spPr>
          <a:xfrm>
            <a:off x="10606029" y="936909"/>
            <a:ext cx="1563587" cy="1569660"/>
          </a:xfrm>
          <a:prstGeom prst="rect">
            <a:avLst/>
          </a:prstGeom>
          <a:noFill/>
        </p:spPr>
        <p:txBody>
          <a:bodyPr wrap="square" rtlCol="0">
            <a:spAutoFit/>
          </a:bodyPr>
          <a:lstStyle/>
          <a:p>
            <a:r>
              <a:rPr lang="en-US" sz="2400" b="1">
                <a:latin typeface="Helvetica" charset="0"/>
                <a:ea typeface="Helvetica" charset="0"/>
                <a:cs typeface="Helvetica" charset="0"/>
              </a:rPr>
              <a:t>Node #1:</a:t>
            </a:r>
          </a:p>
          <a:p>
            <a:r>
              <a:rPr lang="en-US" sz="2400" b="1">
                <a:latin typeface="Helvetica" charset="0"/>
                <a:ea typeface="Helvetica" charset="0"/>
                <a:cs typeface="Helvetica" charset="0"/>
              </a:rPr>
              <a:t>Linwood at</a:t>
            </a:r>
          </a:p>
          <a:p>
            <a:r>
              <a:rPr lang="en-US" sz="2400" b="1">
                <a:latin typeface="Helvetica" charset="0"/>
                <a:ea typeface="Helvetica" charset="0"/>
                <a:cs typeface="Helvetica" charset="0"/>
              </a:rPr>
              <a:t>Oakman</a:t>
            </a:r>
          </a:p>
        </p:txBody>
      </p:sp>
      <p:sp>
        <p:nvSpPr>
          <p:cNvPr id="62" name="Rectangle 61"/>
          <p:cNvSpPr/>
          <p:nvPr/>
        </p:nvSpPr>
        <p:spPr>
          <a:xfrm rot="19963627" flipH="1">
            <a:off x="9300003" y="173761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60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971"/>
          <a:stretch/>
        </p:blipFill>
        <p:spPr>
          <a:xfrm>
            <a:off x="0" y="0"/>
            <a:ext cx="10475495" cy="6889652"/>
          </a:xfrm>
          <a:prstGeom prst="rect">
            <a:avLst/>
          </a:prstGeom>
        </p:spPr>
      </p:pic>
      <p:sp>
        <p:nvSpPr>
          <p:cNvPr id="4" name="TextBox 3"/>
          <p:cNvSpPr txBox="1"/>
          <p:nvPr/>
        </p:nvSpPr>
        <p:spPr>
          <a:xfrm>
            <a:off x="10475495" y="306774"/>
            <a:ext cx="2077330" cy="1461939"/>
          </a:xfrm>
          <a:prstGeom prst="rect">
            <a:avLst/>
          </a:prstGeom>
          <a:noFill/>
        </p:spPr>
        <p:txBody>
          <a:bodyPr wrap="square" rtlCol="0">
            <a:spAutoFit/>
          </a:bodyPr>
          <a:lstStyle/>
          <a:p>
            <a:r>
              <a:rPr lang="en-US" sz="3200" b="1">
                <a:latin typeface="Helvetica" charset="0"/>
                <a:ea typeface="Helvetica" charset="0"/>
                <a:cs typeface="Helvetica" charset="0"/>
              </a:rPr>
              <a:t>Node #1</a:t>
            </a:r>
          </a:p>
          <a:p>
            <a:r>
              <a:rPr lang="en-US" sz="2700" b="1">
                <a:latin typeface="Helvetica" charset="0"/>
                <a:ea typeface="Helvetica" charset="0"/>
                <a:cs typeface="Helvetica" charset="0"/>
              </a:rPr>
              <a:t>14301 Linwood</a:t>
            </a:r>
          </a:p>
        </p:txBody>
      </p:sp>
    </p:spTree>
    <p:extLst>
      <p:ext uri="{BB962C8B-B14F-4D97-AF65-F5344CB8AC3E}">
        <p14:creationId xmlns:p14="http://schemas.microsoft.com/office/powerpoint/2010/main" val="8705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extLst>
              <a:ext uri="{28A0092B-C50C-407E-A947-70E740481C1C}">
                <a14:useLocalDpi xmlns:a14="http://schemas.microsoft.com/office/drawing/2010/main" val="0"/>
              </a:ext>
            </a:extLst>
          </a:blip>
          <a:srcRect l="-1" r="4971"/>
          <a:stretch/>
        </p:blipFill>
        <p:spPr>
          <a:xfrm>
            <a:off x="0" y="0"/>
            <a:ext cx="10427369" cy="6858000"/>
          </a:xfrm>
          <a:prstGeom prst="rect">
            <a:avLst/>
          </a:prstGeom>
        </p:spPr>
      </p:pic>
      <p:pic>
        <p:nvPicPr>
          <p:cNvPr id="4" name="Picture 3"/>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9918" b="89980" l="10000" r="90139">
                        <a14:foregroundMark x1="87222" y1="63906" x2="47639" y2="58691"/>
                        <a14:foregroundMark x1="76111" y1="67587" x2="76111" y2="67587"/>
                        <a14:foregroundMark x1="85417" y1="73926" x2="63472" y2="70450"/>
                        <a14:foregroundMark x1="31111" y1="72290" x2="10417" y2="59407"/>
                        <a14:foregroundMark x1="69444" y1="34663" x2="90139" y2="30368"/>
                      </a14:backgroundRemoval>
                    </a14:imgEffect>
                    <a14:imgEffect>
                      <a14:saturation sat="66000"/>
                    </a14:imgEffect>
                  </a14:imgLayer>
                </a14:imgProps>
              </a:ext>
            </a:extLst>
          </a:blip>
          <a:srcRect l="19559" t="38345" r="18342" b="15590"/>
          <a:stretch/>
        </p:blipFill>
        <p:spPr>
          <a:xfrm>
            <a:off x="7967633" y="1700462"/>
            <a:ext cx="2459736" cy="2478504"/>
          </a:xfrm>
          <a:prstGeom prst="flowChartManualInput">
            <a:avLst/>
          </a:prstGeom>
        </p:spPr>
      </p:pic>
      <p:sp>
        <p:nvSpPr>
          <p:cNvPr id="7" name="TextBox 6"/>
          <p:cNvSpPr txBox="1"/>
          <p:nvPr/>
        </p:nvSpPr>
        <p:spPr>
          <a:xfrm>
            <a:off x="10459452" y="419315"/>
            <a:ext cx="2000575" cy="1415772"/>
          </a:xfrm>
          <a:prstGeom prst="rect">
            <a:avLst/>
          </a:prstGeom>
          <a:noFill/>
        </p:spPr>
        <p:txBody>
          <a:bodyPr wrap="square" rtlCol="0">
            <a:spAutoFit/>
          </a:bodyPr>
          <a:lstStyle/>
          <a:p>
            <a:r>
              <a:rPr lang="en-US" sz="3200" b="1">
                <a:latin typeface="Helvetica" charset="0"/>
                <a:ea typeface="Helvetica" charset="0"/>
                <a:cs typeface="Helvetica" charset="0"/>
              </a:rPr>
              <a:t>Node #1</a:t>
            </a:r>
          </a:p>
          <a:p>
            <a:r>
              <a:rPr lang="en-US" sz="2700" b="1">
                <a:latin typeface="Helvetica" charset="0"/>
                <a:ea typeface="Helvetica" charset="0"/>
                <a:cs typeface="Helvetica" charset="0"/>
              </a:rPr>
              <a:t>14301 Linwood</a:t>
            </a:r>
          </a:p>
        </p:txBody>
      </p:sp>
      <p:pic>
        <p:nvPicPr>
          <p:cNvPr id="3" name="Picture 2"/>
          <p:cNvPicPr>
            <a:picLocks noChangeAspect="1"/>
          </p:cNvPicPr>
          <p:nvPr/>
        </p:nvPicPr>
        <p:blipFill>
          <a:blip r:embed="rId5">
            <a:alphaModFix amt="85000"/>
            <a:extLst>
              <a:ext uri="{BEBA8EAE-BF5A-486C-A8C5-ECC9F3942E4B}">
                <a14:imgProps xmlns:a14="http://schemas.microsoft.com/office/drawing/2010/main">
                  <a14:imgLayer r:embed="rId6">
                    <a14:imgEffect>
                      <a14:backgroundRemoval t="0" b="98230" l="9596" r="100000"/>
                    </a14:imgEffect>
                  </a14:imgLayer>
                </a14:imgProps>
              </a:ext>
            </a:extLst>
          </a:blip>
          <a:stretch>
            <a:fillRect/>
          </a:stretch>
        </p:blipFill>
        <p:spPr>
          <a:xfrm>
            <a:off x="7609181" y="2498859"/>
            <a:ext cx="2313946" cy="1980878"/>
          </a:xfrm>
          <a:prstGeom prst="rect">
            <a:avLst/>
          </a:prstGeom>
        </p:spPr>
      </p:pic>
      <p:pic>
        <p:nvPicPr>
          <p:cNvPr id="9" name="Picture 8"/>
          <p:cNvPicPr>
            <a:picLocks noChangeAspect="1"/>
          </p:cNvPicPr>
          <p:nvPr/>
        </p:nvPicPr>
        <p:blipFill>
          <a:blip r:embed="rId7">
            <a:alphaModFix amt="85000"/>
            <a:extLst>
              <a:ext uri="{BEBA8EAE-BF5A-486C-A8C5-ECC9F3942E4B}">
                <a14:imgProps xmlns:a14="http://schemas.microsoft.com/office/drawing/2010/main">
                  <a14:imgLayer r:embed="rId8">
                    <a14:imgEffect>
                      <a14:backgroundRemoval t="0" b="100000" l="9790" r="89685"/>
                    </a14:imgEffect>
                  </a14:imgLayer>
                </a14:imgProps>
              </a:ext>
            </a:extLst>
          </a:blip>
          <a:stretch>
            <a:fillRect/>
          </a:stretch>
        </p:blipFill>
        <p:spPr>
          <a:xfrm>
            <a:off x="8566972" y="2633484"/>
            <a:ext cx="2738769" cy="2738769"/>
          </a:xfrm>
          <a:prstGeom prst="rect">
            <a:avLst/>
          </a:prstGeom>
        </p:spPr>
      </p:pic>
      <p:pic>
        <p:nvPicPr>
          <p:cNvPr id="10" name="Picture 9"/>
          <p:cNvPicPr>
            <a:picLocks noChangeAspect="1"/>
          </p:cNvPicPr>
          <p:nvPr/>
        </p:nvPicPr>
        <p:blipFill rotWithShape="1">
          <a:blip r:embed="rId9">
            <a:alphaModFix amt="85000"/>
            <a:extLst>
              <a:ext uri="{BEBA8EAE-BF5A-486C-A8C5-ECC9F3942E4B}">
                <a14:imgProps xmlns:a14="http://schemas.microsoft.com/office/drawing/2010/main">
                  <a14:imgLayer r:embed="rId10">
                    <a14:imgEffect>
                      <a14:backgroundRemoval t="9685" b="100000" l="0" r="100000">
                        <a14:foregroundMark x1="95273" y1="57627" x2="93455" y2="99031"/>
                        <a14:backgroundMark x1="92182" y1="41404" x2="92182" y2="41404"/>
                        <a14:backgroundMark x1="20909" y1="55690" x2="20909" y2="55690"/>
                        <a14:backgroundMark x1="5091" y1="96610" x2="47636" y2="24697"/>
                        <a14:backgroundMark x1="94182" y1="26877" x2="94182" y2="26877"/>
                        <a14:backgroundMark x1="14182" y1="64165" x2="14182" y2="64165"/>
                        <a14:backgroundMark x1="15455" y1="51574" x2="15455" y2="51574"/>
                        <a14:backgroundMark x1="10545" y1="34867" x2="10545" y2="34867"/>
                        <a14:backgroundMark x1="9091" y1="68523" x2="9091" y2="68523"/>
                        <a14:backgroundMark x1="1636" y1="88862" x2="30545" y2="24697"/>
                        <a14:backgroundMark x1="70909" y1="41889" x2="70909" y2="41889"/>
                        <a14:backgroundMark x1="61273" y1="33414" x2="61273" y2="33414"/>
                        <a14:backgroundMark x1="96545" y1="82324" x2="96545" y2="82324"/>
                        <a14:backgroundMark x1="97091" y1="73123" x2="97091" y2="73123"/>
                        <a14:backgroundMark x1="97273" y1="94431" x2="97273" y2="94431"/>
                        <a14:backgroundMark x1="98000" y1="83535" x2="98000" y2="83535"/>
                        <a14:backgroundMark x1="95818" y1="97821" x2="97273" y2="23245"/>
                        <a14:backgroundMark x1="95273" y1="86441" x2="95273" y2="86441"/>
                        <a14:backgroundMark x1="95091" y1="81114" x2="95091" y2="81114"/>
                      </a14:backgroundRemoval>
                    </a14:imgEffect>
                    <a14:imgEffect>
                      <a14:colorTemperature colorTemp="8800"/>
                    </a14:imgEffect>
                  </a14:imgLayer>
                </a14:imgProps>
              </a:ext>
            </a:extLst>
          </a:blip>
          <a:srcRect l="7421" t="27472" r="9856" b="5145"/>
          <a:stretch/>
        </p:blipFill>
        <p:spPr>
          <a:xfrm flipH="1">
            <a:off x="1552353" y="3150214"/>
            <a:ext cx="8864568" cy="3710450"/>
          </a:xfrm>
          <a:prstGeom prst="trapezoid">
            <a:avLst>
              <a:gd name="adj" fmla="val 20869"/>
            </a:avLst>
          </a:prstGeom>
        </p:spPr>
      </p:pic>
      <p:pic>
        <p:nvPicPr>
          <p:cNvPr id="12" name="Picture 11"/>
          <p:cNvPicPr>
            <a:picLocks noChangeAspect="1"/>
          </p:cNvPicPr>
          <p:nvPr/>
        </p:nvPicPr>
        <p:blipFill>
          <a:blip r:embed="rId11">
            <a:alphaModFix amt="85000"/>
            <a:extLst>
              <a:ext uri="{BEBA8EAE-BF5A-486C-A8C5-ECC9F3942E4B}">
                <a14:imgProps xmlns:a14="http://schemas.microsoft.com/office/drawing/2010/main">
                  <a14:imgLayer r:embed="rId12">
                    <a14:imgEffect>
                      <a14:backgroundRemoval t="9938" b="99379" l="32000" r="90000">
                        <a14:foregroundMark x1="59200" y1="27640" x2="59200" y2="27640"/>
                        <a14:foregroundMark x1="55200" y1="25155" x2="55200" y2="25155"/>
                        <a14:foregroundMark x1="54400" y1="27329" x2="54400" y2="27329"/>
                      </a14:backgroundRemoval>
                    </a14:imgEffect>
                  </a14:imgLayer>
                </a14:imgProps>
              </a:ext>
            </a:extLst>
          </a:blip>
          <a:stretch>
            <a:fillRect/>
          </a:stretch>
        </p:blipFill>
        <p:spPr>
          <a:xfrm rot="21317333">
            <a:off x="4076046" y="1699765"/>
            <a:ext cx="3302675" cy="4253845"/>
          </a:xfrm>
          <a:prstGeom prst="rect">
            <a:avLst/>
          </a:prstGeom>
        </p:spPr>
      </p:pic>
      <p:pic>
        <p:nvPicPr>
          <p:cNvPr id="13" name="Picture 12"/>
          <p:cNvPicPr>
            <a:picLocks noChangeAspect="1"/>
          </p:cNvPicPr>
          <p:nvPr/>
        </p:nvPicPr>
        <p:blipFill>
          <a:blip r:embed="rId13">
            <a:alphaModFix/>
            <a:extLst>
              <a:ext uri="{BEBA8EAE-BF5A-486C-A8C5-ECC9F3942E4B}">
                <a14:imgProps xmlns:a14="http://schemas.microsoft.com/office/drawing/2010/main">
                  <a14:imgLayer r:embed="rId14">
                    <a14:imgEffect>
                      <a14:backgroundRemoval t="0" b="99464" l="9746" r="90678"/>
                    </a14:imgEffect>
                  </a14:imgLayer>
                </a14:imgProps>
              </a:ext>
            </a:extLst>
          </a:blip>
          <a:stretch>
            <a:fillRect/>
          </a:stretch>
        </p:blipFill>
        <p:spPr>
          <a:xfrm>
            <a:off x="7055634" y="2509284"/>
            <a:ext cx="313099" cy="742948"/>
          </a:xfrm>
          <a:prstGeom prst="rect">
            <a:avLst/>
          </a:prstGeom>
        </p:spPr>
      </p:pic>
      <p:sp>
        <p:nvSpPr>
          <p:cNvPr id="2" name="TextBox 1"/>
          <p:cNvSpPr txBox="1"/>
          <p:nvPr/>
        </p:nvSpPr>
        <p:spPr>
          <a:xfrm>
            <a:off x="122555" y="3294762"/>
            <a:ext cx="4470374" cy="2077492"/>
          </a:xfrm>
          <a:prstGeom prst="rect">
            <a:avLst/>
          </a:prstGeom>
          <a:noFill/>
        </p:spPr>
        <p:txBody>
          <a:bodyPr wrap="square" rtlCol="0">
            <a:spAutoFit/>
          </a:bodyPr>
          <a:lstStyle/>
          <a:p>
            <a:r>
              <a:rPr lang="en-US" sz="2400" b="1">
                <a:latin typeface="Helvetica" charset="0"/>
                <a:ea typeface="Helvetica" charset="0"/>
                <a:cs typeface="Helvetica" charset="0"/>
              </a:rPr>
              <a:t>Commercial Redevelopment</a:t>
            </a:r>
          </a:p>
          <a:p>
            <a:pPr marL="285750" indent="-285750">
              <a:buFont typeface="Arial" charset="0"/>
              <a:buChar char="•"/>
            </a:pPr>
            <a:r>
              <a:rPr lang="en-US" sz="2100" b="1">
                <a:latin typeface="Helvetica" charset="0"/>
                <a:ea typeface="Helvetica" charset="0"/>
                <a:cs typeface="Helvetica" charset="0"/>
              </a:rPr>
              <a:t>Outdoor Seating</a:t>
            </a:r>
          </a:p>
          <a:p>
            <a:pPr marL="285750" indent="-285750">
              <a:buFont typeface="Arial" charset="0"/>
              <a:buChar char="•"/>
            </a:pPr>
            <a:r>
              <a:rPr lang="en-US" sz="2100" b="1">
                <a:latin typeface="Helvetica" charset="0"/>
                <a:ea typeface="Helvetica" charset="0"/>
                <a:cs typeface="Helvetica" charset="0"/>
              </a:rPr>
              <a:t>Combine with bike infrastructure</a:t>
            </a:r>
          </a:p>
          <a:p>
            <a:pPr marL="285750" indent="-285750">
              <a:buFont typeface="Arial" charset="0"/>
              <a:buChar char="•"/>
            </a:pPr>
            <a:r>
              <a:rPr lang="en-US" sz="2100" b="1">
                <a:latin typeface="Helvetica" charset="0"/>
                <a:ea typeface="Helvetica" charset="0"/>
                <a:cs typeface="Helvetica" charset="0"/>
              </a:rPr>
              <a:t>Motor City Match to find tenants</a:t>
            </a:r>
          </a:p>
        </p:txBody>
      </p:sp>
    </p:spTree>
    <p:extLst>
      <p:ext uri="{BB962C8B-B14F-4D97-AF65-F5344CB8AC3E}">
        <p14:creationId xmlns:p14="http://schemas.microsoft.com/office/powerpoint/2010/main" val="53796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extLst>
              <a:ext uri="{28A0092B-C50C-407E-A947-70E740481C1C}">
                <a14:useLocalDpi xmlns:a14="http://schemas.microsoft.com/office/drawing/2010/main" val="0"/>
              </a:ext>
            </a:extLst>
          </a:blip>
          <a:srcRect l="-1" r="4971"/>
          <a:stretch/>
        </p:blipFill>
        <p:spPr>
          <a:xfrm>
            <a:off x="0" y="0"/>
            <a:ext cx="10427369" cy="6858000"/>
          </a:xfrm>
          <a:prstGeom prst="rect">
            <a:avLst/>
          </a:prstGeom>
        </p:spPr>
      </p:pic>
      <p:pic>
        <p:nvPicPr>
          <p:cNvPr id="4" name="Picture 3"/>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9918" b="89980" l="10000" r="90139">
                        <a14:foregroundMark x1="87222" y1="63906" x2="47639" y2="58691"/>
                        <a14:foregroundMark x1="76111" y1="67587" x2="76111" y2="67587"/>
                        <a14:foregroundMark x1="85417" y1="73926" x2="63472" y2="70450"/>
                        <a14:foregroundMark x1="31111" y1="72290" x2="10417" y2="59407"/>
                        <a14:foregroundMark x1="69444" y1="34663" x2="90139" y2="30368"/>
                      </a14:backgroundRemoval>
                    </a14:imgEffect>
                    <a14:imgEffect>
                      <a14:saturation sat="66000"/>
                    </a14:imgEffect>
                  </a14:imgLayer>
                </a14:imgProps>
              </a:ext>
            </a:extLst>
          </a:blip>
          <a:srcRect l="19559" t="38345" r="18342" b="15590"/>
          <a:stretch/>
        </p:blipFill>
        <p:spPr>
          <a:xfrm>
            <a:off x="7967633" y="1700462"/>
            <a:ext cx="2459736" cy="2478504"/>
          </a:xfrm>
          <a:prstGeom prst="flowChartManualInput">
            <a:avLst/>
          </a:prstGeom>
        </p:spPr>
      </p:pic>
      <p:sp>
        <p:nvSpPr>
          <p:cNvPr id="7" name="TextBox 6"/>
          <p:cNvSpPr txBox="1"/>
          <p:nvPr/>
        </p:nvSpPr>
        <p:spPr>
          <a:xfrm>
            <a:off x="10459452" y="419315"/>
            <a:ext cx="2000575" cy="1415772"/>
          </a:xfrm>
          <a:prstGeom prst="rect">
            <a:avLst/>
          </a:prstGeom>
          <a:noFill/>
        </p:spPr>
        <p:txBody>
          <a:bodyPr wrap="square" rtlCol="0">
            <a:spAutoFit/>
          </a:bodyPr>
          <a:lstStyle/>
          <a:p>
            <a:r>
              <a:rPr lang="en-US" sz="3200" b="1">
                <a:latin typeface="Helvetica" charset="0"/>
                <a:ea typeface="Helvetica" charset="0"/>
                <a:cs typeface="Helvetica" charset="0"/>
              </a:rPr>
              <a:t>Node #1</a:t>
            </a:r>
          </a:p>
          <a:p>
            <a:r>
              <a:rPr lang="en-US" sz="2700" b="1">
                <a:latin typeface="Helvetica" charset="0"/>
                <a:ea typeface="Helvetica" charset="0"/>
                <a:cs typeface="Helvetica" charset="0"/>
              </a:rPr>
              <a:t>14301 Linwood</a:t>
            </a:r>
          </a:p>
        </p:txBody>
      </p:sp>
      <p:sp>
        <p:nvSpPr>
          <p:cNvPr id="2" name="TextBox 1"/>
          <p:cNvSpPr txBox="1"/>
          <p:nvPr/>
        </p:nvSpPr>
        <p:spPr>
          <a:xfrm>
            <a:off x="122555" y="3294762"/>
            <a:ext cx="4470374" cy="2077492"/>
          </a:xfrm>
          <a:prstGeom prst="rect">
            <a:avLst/>
          </a:prstGeom>
          <a:noFill/>
        </p:spPr>
        <p:txBody>
          <a:bodyPr wrap="square" rtlCol="0">
            <a:spAutoFit/>
          </a:bodyPr>
          <a:lstStyle/>
          <a:p>
            <a:r>
              <a:rPr lang="en-US" sz="2400" b="1">
                <a:latin typeface="Helvetica" charset="0"/>
                <a:ea typeface="Helvetica" charset="0"/>
                <a:cs typeface="Helvetica" charset="0"/>
              </a:rPr>
              <a:t>Commercial Redevelopment</a:t>
            </a:r>
          </a:p>
          <a:p>
            <a:pPr marL="285750" indent="-285750">
              <a:buFont typeface="Arial" charset="0"/>
              <a:buChar char="•"/>
            </a:pPr>
            <a:r>
              <a:rPr lang="en-US" sz="2100" b="1">
                <a:latin typeface="Helvetica" charset="0"/>
                <a:ea typeface="Helvetica" charset="0"/>
                <a:cs typeface="Helvetica" charset="0"/>
              </a:rPr>
              <a:t>Outdoor Seating</a:t>
            </a:r>
          </a:p>
          <a:p>
            <a:pPr marL="285750" indent="-285750">
              <a:buFont typeface="Arial" charset="0"/>
              <a:buChar char="•"/>
            </a:pPr>
            <a:r>
              <a:rPr lang="en-US" sz="2100" b="1">
                <a:latin typeface="Helvetica" charset="0"/>
                <a:ea typeface="Helvetica" charset="0"/>
                <a:cs typeface="Helvetica" charset="0"/>
              </a:rPr>
              <a:t>Combine with bike infrastructure</a:t>
            </a:r>
          </a:p>
          <a:p>
            <a:pPr marL="285750" indent="-285750">
              <a:buFont typeface="Arial" charset="0"/>
              <a:buChar char="•"/>
            </a:pPr>
            <a:r>
              <a:rPr lang="en-US" sz="2100" b="1">
                <a:latin typeface="Helvetica" charset="0"/>
                <a:ea typeface="Helvetica" charset="0"/>
                <a:cs typeface="Helvetica" charset="0"/>
              </a:rPr>
              <a:t>Motor City Match to find tenants</a:t>
            </a:r>
          </a:p>
        </p:txBody>
      </p:sp>
      <p:pic>
        <p:nvPicPr>
          <p:cNvPr id="11" name="Picture 10"/>
          <p:cNvPicPr>
            <a:picLocks noChangeAspect="1"/>
          </p:cNvPicPr>
          <p:nvPr/>
        </p:nvPicPr>
        <p:blipFill rotWithShape="1">
          <a:blip r:embed="rId5">
            <a:alphaModFix amt="85000"/>
            <a:extLst>
              <a:ext uri="{BEBA8EAE-BF5A-486C-A8C5-ECC9F3942E4B}">
                <a14:imgProps xmlns:a14="http://schemas.microsoft.com/office/drawing/2010/main">
                  <a14:imgLayer r:embed="rId6">
                    <a14:imgEffect>
                      <a14:backgroundRemoval t="0" b="100000" l="0" r="100000">
                        <a14:foregroundMark x1="67188" y1="44498" x2="67188" y2="44498"/>
                        <a14:foregroundMark x1="64551" y1="50971" x2="64551" y2="50971"/>
                        <a14:foregroundMark x1="69727" y1="49515" x2="69727" y2="49515"/>
                        <a14:foregroundMark x1="53516" y1="44660" x2="53516" y2="44660"/>
                        <a14:foregroundMark x1="54492" y1="40453" x2="54492" y2="40453"/>
                        <a14:foregroundMark x1="58496" y1="40453" x2="58496" y2="40453"/>
                        <a14:backgroundMark x1="52246" y1="30421" x2="52148" y2="30906"/>
                        <a14:backgroundMark x1="27441" y1="19579" x2="27441" y2="19579"/>
                        <a14:backgroundMark x1="34180" y1="647" x2="34082" y2="47896"/>
                        <a14:backgroundMark x1="55469" y1="1133" x2="55664" y2="37864"/>
                        <a14:backgroundMark x1="56348" y1="38997" x2="99512" y2="39806"/>
                        <a14:backgroundMark x1="63086" y1="43528" x2="63086" y2="43528"/>
                      </a14:backgroundRemoval>
                    </a14:imgEffect>
                  </a14:imgLayer>
                </a14:imgProps>
              </a:ext>
            </a:extLst>
          </a:blip>
          <a:srcRect l="15232" t="26508" r="5570"/>
          <a:stretch/>
        </p:blipFill>
        <p:spPr>
          <a:xfrm>
            <a:off x="892648" y="1620253"/>
            <a:ext cx="9903014" cy="5237747"/>
          </a:xfrm>
          <a:prstGeom prst="rect">
            <a:avLst/>
          </a:prstGeom>
        </p:spPr>
      </p:pic>
      <p:pic>
        <p:nvPicPr>
          <p:cNvPr id="9" name="Picture 8"/>
          <p:cNvPicPr>
            <a:picLocks noChangeAspect="1"/>
          </p:cNvPicPr>
          <p:nvPr/>
        </p:nvPicPr>
        <p:blipFill>
          <a:blip r:embed="rId7">
            <a:alphaModFix amt="85000"/>
            <a:extLst>
              <a:ext uri="{BEBA8EAE-BF5A-486C-A8C5-ECC9F3942E4B}">
                <a14:imgProps xmlns:a14="http://schemas.microsoft.com/office/drawing/2010/main">
                  <a14:imgLayer r:embed="rId8">
                    <a14:imgEffect>
                      <a14:backgroundRemoval t="0" b="100000" l="9790" r="89685"/>
                    </a14:imgEffect>
                  </a14:imgLayer>
                </a14:imgProps>
              </a:ext>
            </a:extLst>
          </a:blip>
          <a:stretch>
            <a:fillRect/>
          </a:stretch>
        </p:blipFill>
        <p:spPr>
          <a:xfrm>
            <a:off x="7599340" y="2320113"/>
            <a:ext cx="1624938" cy="1624938"/>
          </a:xfrm>
          <a:prstGeom prst="rect">
            <a:avLst/>
          </a:prstGeom>
        </p:spPr>
      </p:pic>
      <p:pic>
        <p:nvPicPr>
          <p:cNvPr id="13" name="Picture 12"/>
          <p:cNvPicPr>
            <a:picLocks noChangeAspect="1"/>
          </p:cNvPicPr>
          <p:nvPr/>
        </p:nvPicPr>
        <p:blipFill>
          <a:blip r:embed="rId9">
            <a:alphaModFix amt="85000"/>
            <a:extLst>
              <a:ext uri="{BEBA8EAE-BF5A-486C-A8C5-ECC9F3942E4B}">
                <a14:imgProps xmlns:a14="http://schemas.microsoft.com/office/drawing/2010/main">
                  <a14:imgLayer r:embed="rId10">
                    <a14:imgEffect>
                      <a14:backgroundRemoval t="0" b="99464" l="9746" r="90678"/>
                    </a14:imgEffect>
                  </a14:imgLayer>
                </a14:imgProps>
              </a:ext>
            </a:extLst>
          </a:blip>
          <a:stretch>
            <a:fillRect/>
          </a:stretch>
        </p:blipFill>
        <p:spPr>
          <a:xfrm>
            <a:off x="9016912" y="2320113"/>
            <a:ext cx="1091481" cy="2589962"/>
          </a:xfrm>
          <a:prstGeom prst="rect">
            <a:avLst/>
          </a:prstGeom>
        </p:spPr>
      </p:pic>
    </p:spTree>
    <p:extLst>
      <p:ext uri="{BB962C8B-B14F-4D97-AF65-F5344CB8AC3E}">
        <p14:creationId xmlns:p14="http://schemas.microsoft.com/office/powerpoint/2010/main" val="71677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271" b="26382"/>
          <a:stretch/>
        </p:blipFill>
        <p:spPr>
          <a:xfrm>
            <a:off x="-1" y="0"/>
            <a:ext cx="12262979" cy="6858000"/>
          </a:xfrm>
          <a:prstGeom prst="rect">
            <a:avLst/>
          </a:prstGeom>
        </p:spPr>
      </p:pic>
      <p:sp>
        <p:nvSpPr>
          <p:cNvPr id="6" name="TextBox 5"/>
          <p:cNvSpPr txBox="1"/>
          <p:nvPr/>
        </p:nvSpPr>
        <p:spPr>
          <a:xfrm>
            <a:off x="385009" y="29643"/>
            <a:ext cx="1716505" cy="1461939"/>
          </a:xfrm>
          <a:prstGeom prst="rect">
            <a:avLst/>
          </a:prstGeom>
          <a:noFill/>
        </p:spPr>
        <p:txBody>
          <a:bodyPr wrap="square" rtlCol="0">
            <a:spAutoFit/>
          </a:bodyPr>
          <a:lstStyle/>
          <a:p>
            <a:r>
              <a:rPr lang="en-US" sz="3500" b="1">
                <a:solidFill>
                  <a:schemeClr val="bg1"/>
                </a:solidFill>
                <a:latin typeface="Helvetica" charset="0"/>
                <a:ea typeface="Helvetica" charset="0"/>
                <a:cs typeface="Helvetica" charset="0"/>
              </a:rPr>
              <a:t>Node 1</a:t>
            </a:r>
            <a:endParaRPr lang="en-US" sz="2700" b="1">
              <a:solidFill>
                <a:schemeClr val="bg1"/>
              </a:solidFill>
              <a:latin typeface="Helvetica" charset="0"/>
              <a:ea typeface="Helvetica" charset="0"/>
              <a:cs typeface="Helvetica" charset="0"/>
            </a:endParaRPr>
          </a:p>
          <a:p>
            <a:r>
              <a:rPr lang="en-US" sz="2700" b="1">
                <a:solidFill>
                  <a:schemeClr val="bg1"/>
                </a:solidFill>
                <a:latin typeface="Helvetica" charset="0"/>
                <a:ea typeface="Helvetica" charset="0"/>
                <a:cs typeface="Helvetica" charset="0"/>
              </a:rPr>
              <a:t>14403 Linwood</a:t>
            </a:r>
          </a:p>
        </p:txBody>
      </p:sp>
    </p:spTree>
    <p:extLst>
      <p:ext uri="{BB962C8B-B14F-4D97-AF65-F5344CB8AC3E}">
        <p14:creationId xmlns:p14="http://schemas.microsoft.com/office/powerpoint/2010/main" val="79294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271" b="26382"/>
          <a:stretch/>
        </p:blipFill>
        <p:spPr>
          <a:xfrm>
            <a:off x="-88672" y="0"/>
            <a:ext cx="12262977" cy="685799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231" b="89231" l="0" r="96800">
                        <a14:foregroundMark x1="87600" y1="73846" x2="87600" y2="73846"/>
                        <a14:foregroundMark x1="90200" y1="75077" x2="90200" y2="75077"/>
                        <a14:foregroundMark x1="93000" y1="77846" x2="93000" y2="77846"/>
                        <a14:backgroundMark x1="98400" y1="56000" x2="98400" y2="56000"/>
                        <a14:backgroundMark x1="95400" y1="54769" x2="95400" y2="54769"/>
                        <a14:backgroundMark x1="16800" y1="56000" x2="16800" y2="56000"/>
                        <a14:backgroundMark x1="17000" y1="63385" x2="17000" y2="63385"/>
                        <a14:backgroundMark x1="10200" y1="55692" x2="10200" y2="55692"/>
                        <a14:backgroundMark x1="6400" y1="37846" x2="6400" y2="37846"/>
                        <a14:backgroundMark x1="3000" y1="53231" x2="3000" y2="53231"/>
                      </a14:backgroundRemoval>
                    </a14:imgEffect>
                    <a14:imgEffect>
                      <a14:saturation sat="66000"/>
                    </a14:imgEffect>
                  </a14:imgLayer>
                </a14:imgProps>
              </a:ext>
            </a:extLst>
          </a:blip>
          <a:stretch>
            <a:fillRect/>
          </a:stretch>
        </p:blipFill>
        <p:spPr>
          <a:xfrm>
            <a:off x="627140" y="395288"/>
            <a:ext cx="10998277" cy="6310472"/>
          </a:xfrm>
          <a:prstGeom prst="rect">
            <a:avLst/>
          </a:prstGeom>
        </p:spPr>
      </p:pic>
      <p:pic>
        <p:nvPicPr>
          <p:cNvPr id="4" name="Picture 3"/>
          <p:cNvPicPr>
            <a:picLocks noChangeAspect="1"/>
          </p:cNvPicPr>
          <p:nvPr/>
        </p:nvPicPr>
        <p:blipFill>
          <a:blip r:embed="rId6">
            <a:alphaModFix amt="70000"/>
            <a:extLst>
              <a:ext uri="{BEBA8EAE-BF5A-486C-A8C5-ECC9F3942E4B}">
                <a14:imgProps xmlns:a14="http://schemas.microsoft.com/office/drawing/2010/main">
                  <a14:imgLayer r:embed="rId7">
                    <a14:imgEffect>
                      <a14:backgroundRemoval t="10000" b="90000" l="10000" r="90000">
                        <a14:foregroundMark x1="10500" y1="86267" x2="89300" y2="87733"/>
                        <a14:foregroundMark x1="12300" y1="84667" x2="12300" y2="84667"/>
                        <a14:foregroundMark x1="10900" y1="83333" x2="10900" y2="83333"/>
                        <a14:foregroundMark x1="12800" y1="82533" x2="12800" y2="82533"/>
                        <a14:foregroundMark x1="73300" y1="70667" x2="73300" y2="70667"/>
                        <a14:backgroundMark x1="36300" y1="71333" x2="36300" y2="71333"/>
                        <a14:backgroundMark x1="34900" y1="22267" x2="34900" y2="22267"/>
                        <a14:backgroundMark x1="40200" y1="23333" x2="40200" y2="23333"/>
                        <a14:backgroundMark x1="45800" y1="16400" x2="45800" y2="16400"/>
                        <a14:backgroundMark x1="56000" y1="26000" x2="56000" y2="26000"/>
                        <a14:backgroundMark x1="56700" y1="27333" x2="56700" y2="27333"/>
                        <a14:backgroundMark x1="37900" y1="36533" x2="37900" y2="36533"/>
                        <a14:backgroundMark x1="41800" y1="24533" x2="41800" y2="24533"/>
                        <a14:backgroundMark x1="41600" y1="26933" x2="41600" y2="26933"/>
                        <a14:backgroundMark x1="69500" y1="32533" x2="69500" y2="32533"/>
                        <a14:backgroundMark x1="66000" y1="31600" x2="66000" y2="31600"/>
                        <a14:backgroundMark x1="62800" y1="30133" x2="62800" y2="30133"/>
                        <a14:backgroundMark x1="73700" y1="65067" x2="73700" y2="65067"/>
                        <a14:backgroundMark x1="74000" y1="67333" x2="74000" y2="67333"/>
                        <a14:backgroundMark x1="72500" y1="68133" x2="72500" y2="68133"/>
                        <a14:backgroundMark x1="73700" y1="68533" x2="73700" y2="68533"/>
                        <a14:backgroundMark x1="51400" y1="12400" x2="51400" y2="12400"/>
                        <a14:backgroundMark x1="51400" y1="15200" x2="51400" y2="15200"/>
                        <a14:backgroundMark x1="55000" y1="21067" x2="55000" y2="21067"/>
                        <a14:backgroundMark x1="54300" y1="24267" x2="54300" y2="24267"/>
                        <a14:backgroundMark x1="63000" y1="31600" x2="63000" y2="31600"/>
                        <a14:backgroundMark x1="68900" y1="70400" x2="68900" y2="70400"/>
                        <a14:backgroundMark x1="69900" y1="71067" x2="69900" y2="71067"/>
                        <a14:backgroundMark x1="75300" y1="70933" x2="75300" y2="70933"/>
                      </a14:backgroundRemoval>
                    </a14:imgEffect>
                  </a14:imgLayer>
                </a14:imgProps>
              </a:ext>
            </a:extLst>
          </a:blip>
          <a:stretch>
            <a:fillRect/>
          </a:stretch>
        </p:blipFill>
        <p:spPr>
          <a:xfrm>
            <a:off x="-489012" y="968362"/>
            <a:ext cx="7751357" cy="5813518"/>
          </a:xfrm>
          <a:prstGeom prst="rect">
            <a:avLst/>
          </a:prstGeom>
        </p:spPr>
      </p:pic>
      <p:sp>
        <p:nvSpPr>
          <p:cNvPr id="6" name="TextBox 5"/>
          <p:cNvSpPr txBox="1"/>
          <p:nvPr/>
        </p:nvSpPr>
        <p:spPr>
          <a:xfrm>
            <a:off x="385009" y="29643"/>
            <a:ext cx="1716505" cy="1461939"/>
          </a:xfrm>
          <a:prstGeom prst="rect">
            <a:avLst/>
          </a:prstGeom>
          <a:noFill/>
        </p:spPr>
        <p:txBody>
          <a:bodyPr wrap="square" rtlCol="0">
            <a:spAutoFit/>
          </a:bodyPr>
          <a:lstStyle/>
          <a:p>
            <a:r>
              <a:rPr lang="en-US" sz="3500" b="1">
                <a:solidFill>
                  <a:schemeClr val="bg1"/>
                </a:solidFill>
                <a:latin typeface="Helvetica" charset="0"/>
                <a:ea typeface="Helvetica" charset="0"/>
                <a:cs typeface="Helvetica" charset="0"/>
              </a:rPr>
              <a:t>Node 1</a:t>
            </a:r>
            <a:endParaRPr lang="en-US" sz="2700" b="1">
              <a:solidFill>
                <a:schemeClr val="bg1"/>
              </a:solidFill>
              <a:latin typeface="Helvetica" charset="0"/>
              <a:ea typeface="Helvetica" charset="0"/>
              <a:cs typeface="Helvetica" charset="0"/>
            </a:endParaRPr>
          </a:p>
          <a:p>
            <a:r>
              <a:rPr lang="en-US" sz="2700" b="1">
                <a:solidFill>
                  <a:schemeClr val="bg1"/>
                </a:solidFill>
                <a:latin typeface="Helvetica" charset="0"/>
                <a:ea typeface="Helvetica" charset="0"/>
                <a:cs typeface="Helvetica" charset="0"/>
              </a:rPr>
              <a:t>14403 Linwood</a:t>
            </a:r>
          </a:p>
        </p:txBody>
      </p:sp>
      <p:sp>
        <p:nvSpPr>
          <p:cNvPr id="2" name="TextBox 1"/>
          <p:cNvSpPr txBox="1"/>
          <p:nvPr/>
        </p:nvSpPr>
        <p:spPr>
          <a:xfrm>
            <a:off x="7303836" y="405565"/>
            <a:ext cx="4828978" cy="1954381"/>
          </a:xfrm>
          <a:prstGeom prst="rect">
            <a:avLst/>
          </a:prstGeom>
          <a:noFill/>
        </p:spPr>
        <p:txBody>
          <a:bodyPr wrap="square" rtlCol="0">
            <a:spAutoFit/>
          </a:bodyPr>
          <a:lstStyle/>
          <a:p>
            <a:r>
              <a:rPr lang="en-US" sz="2700" b="1">
                <a:solidFill>
                  <a:schemeClr val="bg1"/>
                </a:solidFill>
                <a:latin typeface="Helvetica" charset="0"/>
                <a:ea typeface="Helvetica" charset="0"/>
                <a:cs typeface="Helvetica" charset="0"/>
              </a:rPr>
              <a:t>Commercial Redevelopment</a:t>
            </a:r>
          </a:p>
          <a:p>
            <a:pPr marL="285750" indent="-285750">
              <a:buFont typeface="Arial" charset="0"/>
              <a:buChar char="•"/>
            </a:pPr>
            <a:r>
              <a:rPr lang="en-US" sz="1900" b="1">
                <a:solidFill>
                  <a:schemeClr val="bg1"/>
                </a:solidFill>
                <a:latin typeface="Helvetica" charset="0"/>
                <a:ea typeface="Helvetica" charset="0"/>
                <a:cs typeface="Helvetica" charset="0"/>
              </a:rPr>
              <a:t>DDF Late Stage Pre-Development Loan for environmental remediation</a:t>
            </a:r>
          </a:p>
          <a:p>
            <a:pPr marL="285750" indent="-285750">
              <a:buFont typeface="Arial" charset="0"/>
              <a:buChar char="•"/>
            </a:pPr>
            <a:r>
              <a:rPr lang="en-US" sz="1900" b="1">
                <a:solidFill>
                  <a:schemeClr val="bg1"/>
                </a:solidFill>
                <a:latin typeface="Helvetica" charset="0"/>
                <a:ea typeface="Helvetica" charset="0"/>
                <a:cs typeface="Helvetica" charset="0"/>
              </a:rPr>
              <a:t>Michigan Good Food Fund for construction and equipment</a:t>
            </a:r>
          </a:p>
          <a:p>
            <a:pPr marL="285750" indent="-285750">
              <a:buFontTx/>
              <a:buChar char="-"/>
            </a:pPr>
            <a:endParaRPr lang="en-US">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856131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35471" t="41388" b="-1"/>
          <a:stretch/>
        </p:blipFill>
        <p:spPr>
          <a:xfrm>
            <a:off x="192505" y="773567"/>
            <a:ext cx="3150328" cy="2146096"/>
          </a:xfrm>
          <a:prstGeom prst="rect">
            <a:avLst/>
          </a:prstGeom>
        </p:spPr>
      </p:pic>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35471" t="41388" b="846"/>
          <a:stretch/>
        </p:blipFill>
        <p:spPr>
          <a:xfrm>
            <a:off x="3545850" y="480848"/>
            <a:ext cx="8293224" cy="5567971"/>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677" b="99491" l="0" r="100000">
                        <a14:foregroundMark x1="67553" y1="96604" x2="67553" y2="96604"/>
                      </a14:backgroundRemoval>
                    </a14:imgEffect>
                  </a14:imgLayer>
                </a14:imgProps>
              </a:ext>
            </a:extLst>
          </a:blip>
          <a:stretch>
            <a:fillRect/>
          </a:stretch>
        </p:blipFill>
        <p:spPr>
          <a:xfrm>
            <a:off x="3545851" y="849767"/>
            <a:ext cx="8293223" cy="5196497"/>
          </a:xfrm>
          <a:prstGeom prst="rect">
            <a:avLst/>
          </a:prstGeom>
        </p:spPr>
      </p:pic>
      <p:sp>
        <p:nvSpPr>
          <p:cNvPr id="5" name="TextBox 4"/>
          <p:cNvSpPr txBox="1"/>
          <p:nvPr/>
        </p:nvSpPr>
        <p:spPr>
          <a:xfrm>
            <a:off x="192505" y="3080084"/>
            <a:ext cx="2662990" cy="3954929"/>
          </a:xfrm>
          <a:prstGeom prst="rect">
            <a:avLst/>
          </a:prstGeom>
          <a:noFill/>
        </p:spPr>
        <p:txBody>
          <a:bodyPr wrap="square" rtlCol="0">
            <a:spAutoFit/>
          </a:bodyPr>
          <a:lstStyle/>
          <a:p>
            <a:r>
              <a:rPr lang="en-US" sz="3500" b="1">
                <a:latin typeface="Helvetica" charset="0"/>
                <a:ea typeface="Helvetica" charset="0"/>
                <a:cs typeface="Helvetica" charset="0"/>
              </a:rPr>
              <a:t>Node 1</a:t>
            </a:r>
            <a:endParaRPr lang="en-US" sz="2700" b="1">
              <a:latin typeface="Helvetica" charset="0"/>
              <a:ea typeface="Helvetica" charset="0"/>
              <a:cs typeface="Helvetica" charset="0"/>
            </a:endParaRPr>
          </a:p>
          <a:p>
            <a:r>
              <a:rPr lang="en-US" sz="2700" b="1">
                <a:latin typeface="Helvetica" charset="0"/>
                <a:ea typeface="Helvetica" charset="0"/>
                <a:cs typeface="Helvetica" charset="0"/>
              </a:rPr>
              <a:t>1591 Oakman</a:t>
            </a:r>
          </a:p>
          <a:p>
            <a:pPr marL="457200" indent="-457200">
              <a:buFont typeface="Arial" charset="0"/>
              <a:buChar char="•"/>
            </a:pPr>
            <a:r>
              <a:rPr lang="en-US" sz="2100" b="1">
                <a:latin typeface="Helvetica" charset="0"/>
                <a:ea typeface="Helvetica" charset="0"/>
                <a:cs typeface="Helvetica" charset="0"/>
              </a:rPr>
              <a:t>Permanent seating</a:t>
            </a:r>
          </a:p>
          <a:p>
            <a:pPr marL="457200" indent="-457200">
              <a:buFont typeface="Arial" charset="0"/>
              <a:buChar char="•"/>
            </a:pPr>
            <a:r>
              <a:rPr lang="en-US" sz="2100" b="1">
                <a:latin typeface="Helvetica" charset="0"/>
                <a:ea typeface="Helvetica" charset="0"/>
                <a:cs typeface="Helvetica" charset="0"/>
              </a:rPr>
              <a:t>Food trucks at designated times</a:t>
            </a:r>
          </a:p>
          <a:p>
            <a:pPr marL="457200" indent="-457200">
              <a:buFont typeface="Arial" charset="0"/>
              <a:buChar char="•"/>
            </a:pPr>
            <a:r>
              <a:rPr lang="en-US" sz="2100" b="1">
                <a:latin typeface="Helvetica" charset="0"/>
                <a:ea typeface="Helvetica" charset="0"/>
                <a:cs typeface="Helvetica" charset="0"/>
              </a:rPr>
              <a:t>GSI linked to Focused Hands Garden</a:t>
            </a:r>
          </a:p>
          <a:p>
            <a:pPr marL="457200" indent="-457200">
              <a:buFont typeface="Arial" charset="0"/>
              <a:buChar char="•"/>
            </a:pPr>
            <a:endParaRPr lang="en-US" sz="2100" b="1">
              <a:latin typeface="Helvetica" charset="0"/>
              <a:ea typeface="Helvetica" charset="0"/>
              <a:cs typeface="Helvetica" charset="0"/>
            </a:endParaRPr>
          </a:p>
        </p:txBody>
      </p:sp>
    </p:spTree>
    <p:extLst>
      <p:ext uri="{BB962C8B-B14F-4D97-AF65-F5344CB8AC3E}">
        <p14:creationId xmlns:p14="http://schemas.microsoft.com/office/powerpoint/2010/main" val="164651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400" y="488135"/>
            <a:ext cx="8332600" cy="6249450"/>
          </a:xfrm>
          <a:prstGeom prst="rect">
            <a:avLst/>
          </a:prstGeom>
        </p:spPr>
      </p:pic>
      <p:sp>
        <p:nvSpPr>
          <p:cNvPr id="3" name="Subtitle 2"/>
          <p:cNvSpPr>
            <a:spLocks noGrp="1"/>
          </p:cNvSpPr>
          <p:nvPr>
            <p:ph type="subTitle" idx="1"/>
          </p:nvPr>
        </p:nvSpPr>
        <p:spPr>
          <a:xfrm>
            <a:off x="205946" y="488135"/>
            <a:ext cx="6128952" cy="3328491"/>
          </a:xfrm>
        </p:spPr>
        <p:txBody>
          <a:bodyPr>
            <a:noAutofit/>
          </a:bodyPr>
          <a:lstStyle/>
          <a:p>
            <a:r>
              <a:rPr lang="en-US" sz="3600" i="1"/>
              <a:t>“leverage the Eco-D designation and proposed ICG development to create a vibrant, equitable and sustainable, community, today and for generations to come”</a:t>
            </a:r>
          </a:p>
        </p:txBody>
      </p:sp>
    </p:spTree>
    <p:extLst>
      <p:ext uri="{BB962C8B-B14F-4D97-AF65-F5344CB8AC3E}">
        <p14:creationId xmlns:p14="http://schemas.microsoft.com/office/powerpoint/2010/main" val="523880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8199383" y="5659606"/>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199383" y="3742041"/>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199383" y="4640413"/>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199383" y="3143236"/>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801905" y="3109100"/>
            <a:ext cx="3390095" cy="3416320"/>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Commercial Redevelopment or Support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Green </a:t>
            </a:r>
            <a:r>
              <a:rPr lang="en-US" b="1" err="1">
                <a:solidFill>
                  <a:srgbClr val="00B050"/>
                </a:solidFill>
                <a:latin typeface="Helvetica" charset="0"/>
                <a:ea typeface="Helvetica" charset="0"/>
                <a:cs typeface="Helvetica" charset="0"/>
              </a:rPr>
              <a:t>Stormwater</a:t>
            </a:r>
            <a:r>
              <a:rPr lang="en-US" b="1">
                <a:solidFill>
                  <a:srgbClr val="00B050"/>
                </a:solidFill>
                <a:latin typeface="Helvetica" charset="0"/>
                <a:ea typeface="Helvetica" charset="0"/>
                <a:cs typeface="Helvetica" charset="0"/>
              </a:rPr>
              <a:t> Infrastructure &amp; Temporary Activation</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Green </a:t>
            </a:r>
            <a:r>
              <a:rPr lang="en-US" b="1" err="1">
                <a:solidFill>
                  <a:srgbClr val="7030A0"/>
                </a:solidFill>
                <a:latin typeface="Helvetica" charset="0"/>
                <a:ea typeface="Helvetica" charset="0"/>
                <a:cs typeface="Helvetica" charset="0"/>
              </a:rPr>
              <a:t>Stormwater</a:t>
            </a:r>
            <a:r>
              <a:rPr lang="en-US" b="1">
                <a:solidFill>
                  <a:srgbClr val="7030A0"/>
                </a:solidFill>
                <a:latin typeface="Helvetica" charset="0"/>
                <a:ea typeface="Helvetica" charset="0"/>
                <a:cs typeface="Helvetica" charset="0"/>
              </a:rPr>
              <a:t> Infrastructure &amp; Temporary Activation</a:t>
            </a:r>
          </a:p>
        </p:txBody>
      </p:sp>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l="13589" t="-750"/>
          <a:stretch/>
        </p:blipFill>
        <p:spPr>
          <a:xfrm>
            <a:off x="8124019" y="815745"/>
            <a:ext cx="2345952" cy="1892013"/>
          </a:xfrm>
          <a:prstGeom prst="rect">
            <a:avLst/>
          </a:prstGeom>
        </p:spPr>
      </p:pic>
      <p:sp>
        <p:nvSpPr>
          <p:cNvPr id="61" name="TextBox 60"/>
          <p:cNvSpPr txBox="1"/>
          <p:nvPr/>
        </p:nvSpPr>
        <p:spPr>
          <a:xfrm>
            <a:off x="10606029" y="936909"/>
            <a:ext cx="1563587" cy="1569660"/>
          </a:xfrm>
          <a:prstGeom prst="rect">
            <a:avLst/>
          </a:prstGeom>
          <a:noFill/>
        </p:spPr>
        <p:txBody>
          <a:bodyPr wrap="square" rtlCol="0">
            <a:spAutoFit/>
          </a:bodyPr>
          <a:lstStyle/>
          <a:p>
            <a:r>
              <a:rPr lang="en-US" sz="2400" b="1">
                <a:latin typeface="Helvetica" charset="0"/>
                <a:ea typeface="Helvetica" charset="0"/>
                <a:cs typeface="Helvetica" charset="0"/>
              </a:rPr>
              <a:t>Node #1:</a:t>
            </a:r>
          </a:p>
          <a:p>
            <a:r>
              <a:rPr lang="en-US" sz="2400" b="1">
                <a:latin typeface="Helvetica" charset="0"/>
                <a:ea typeface="Helvetica" charset="0"/>
                <a:cs typeface="Helvetica" charset="0"/>
              </a:rPr>
              <a:t>Linwood at</a:t>
            </a:r>
          </a:p>
          <a:p>
            <a:r>
              <a:rPr lang="en-US" sz="2400" b="1">
                <a:latin typeface="Helvetica" charset="0"/>
                <a:ea typeface="Helvetica" charset="0"/>
                <a:cs typeface="Helvetica" charset="0"/>
              </a:rPr>
              <a:t>Oakman</a:t>
            </a:r>
          </a:p>
        </p:txBody>
      </p:sp>
      <p:sp>
        <p:nvSpPr>
          <p:cNvPr id="62" name="Rectangle 61"/>
          <p:cNvSpPr/>
          <p:nvPr/>
        </p:nvSpPr>
        <p:spPr>
          <a:xfrm rot="19963627" flipH="1">
            <a:off x="9300003" y="173761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27515" t="21737" r="32164" b="22357"/>
          <a:stretch/>
        </p:blipFill>
        <p:spPr>
          <a:xfrm>
            <a:off x="-1" y="0"/>
            <a:ext cx="7889653" cy="6857999"/>
          </a:xfrm>
          <a:prstGeom prst="rect">
            <a:avLst/>
          </a:prstGeom>
        </p:spPr>
      </p:pic>
      <p:sp>
        <p:nvSpPr>
          <p:cNvPr id="28" name="Freeform 27"/>
          <p:cNvSpPr/>
          <p:nvPr/>
        </p:nvSpPr>
        <p:spPr>
          <a:xfrm rot="20017442">
            <a:off x="2638909" y="3562147"/>
            <a:ext cx="744279" cy="1127051"/>
          </a:xfrm>
          <a:custGeom>
            <a:avLst/>
            <a:gdLst>
              <a:gd name="connsiteX0" fmla="*/ 0 w 744279"/>
              <a:gd name="connsiteY0" fmla="*/ 0 h 1127051"/>
              <a:gd name="connsiteX1" fmla="*/ 744279 w 744279"/>
              <a:gd name="connsiteY1" fmla="*/ 0 h 1127051"/>
              <a:gd name="connsiteX2" fmla="*/ 744279 w 744279"/>
              <a:gd name="connsiteY2" fmla="*/ 723014 h 1127051"/>
              <a:gd name="connsiteX3" fmla="*/ 0 w 744279"/>
              <a:gd name="connsiteY3" fmla="*/ 1127051 h 1127051"/>
              <a:gd name="connsiteX4" fmla="*/ 0 w 744279"/>
              <a:gd name="connsiteY4" fmla="*/ 0 h 11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79" h="1127051">
                <a:moveTo>
                  <a:pt x="0" y="0"/>
                </a:moveTo>
                <a:lnTo>
                  <a:pt x="744279" y="0"/>
                </a:lnTo>
                <a:lnTo>
                  <a:pt x="744279" y="723014"/>
                </a:lnTo>
                <a:lnTo>
                  <a:pt x="0" y="1127051"/>
                </a:lnTo>
                <a:lnTo>
                  <a:pt x="0" y="0"/>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20017442">
            <a:off x="3549162" y="5538614"/>
            <a:ext cx="759194" cy="912135"/>
          </a:xfrm>
          <a:custGeom>
            <a:avLst/>
            <a:gdLst>
              <a:gd name="connsiteX0" fmla="*/ 42530 w 808074"/>
              <a:gd name="connsiteY0" fmla="*/ 893135 h 893135"/>
              <a:gd name="connsiteX1" fmla="*/ 808074 w 808074"/>
              <a:gd name="connsiteY1" fmla="*/ 893135 h 893135"/>
              <a:gd name="connsiteX2" fmla="*/ 808074 w 808074"/>
              <a:gd name="connsiteY2" fmla="*/ 0 h 893135"/>
              <a:gd name="connsiteX3" fmla="*/ 0 w 808074"/>
              <a:gd name="connsiteY3" fmla="*/ 404038 h 893135"/>
              <a:gd name="connsiteX4" fmla="*/ 42530 w 80807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14571 w 765544"/>
              <a:gd name="connsiteY3" fmla="*/ 416530 h 893135"/>
              <a:gd name="connsiteX4" fmla="*/ 0 w 76554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27272 w 765544"/>
              <a:gd name="connsiteY3" fmla="*/ 422829 h 893135"/>
              <a:gd name="connsiteX4" fmla="*/ 0 w 765544"/>
              <a:gd name="connsiteY4" fmla="*/ 893135 h 893135"/>
              <a:gd name="connsiteX0" fmla="*/ 0 w 759141"/>
              <a:gd name="connsiteY0" fmla="*/ 912135 h 912135"/>
              <a:gd name="connsiteX1" fmla="*/ 759141 w 759141"/>
              <a:gd name="connsiteY1" fmla="*/ 893135 h 912135"/>
              <a:gd name="connsiteX2" fmla="*/ 759141 w 759141"/>
              <a:gd name="connsiteY2" fmla="*/ 0 h 912135"/>
              <a:gd name="connsiteX3" fmla="*/ 20869 w 759141"/>
              <a:gd name="connsiteY3" fmla="*/ 422829 h 912135"/>
              <a:gd name="connsiteX4" fmla="*/ 0 w 759141"/>
              <a:gd name="connsiteY4" fmla="*/ 912135 h 912135"/>
              <a:gd name="connsiteX0" fmla="*/ 0 w 759141"/>
              <a:gd name="connsiteY0" fmla="*/ 912135 h 912135"/>
              <a:gd name="connsiteX1" fmla="*/ 759141 w 759141"/>
              <a:gd name="connsiteY1" fmla="*/ 893135 h 912135"/>
              <a:gd name="connsiteX2" fmla="*/ 759141 w 759141"/>
              <a:gd name="connsiteY2" fmla="*/ 0 h 912135"/>
              <a:gd name="connsiteX3" fmla="*/ 11317 w 759141"/>
              <a:gd name="connsiteY3" fmla="*/ 410181 h 912135"/>
              <a:gd name="connsiteX4" fmla="*/ 0 w 759141"/>
              <a:gd name="connsiteY4" fmla="*/ 912135 h 912135"/>
              <a:gd name="connsiteX0" fmla="*/ 0 w 759141"/>
              <a:gd name="connsiteY0" fmla="*/ 912135 h 912135"/>
              <a:gd name="connsiteX1" fmla="*/ 746493 w 759141"/>
              <a:gd name="connsiteY1" fmla="*/ 902687 h 912135"/>
              <a:gd name="connsiteX2" fmla="*/ 759141 w 759141"/>
              <a:gd name="connsiteY2" fmla="*/ 0 h 912135"/>
              <a:gd name="connsiteX3" fmla="*/ 11317 w 759141"/>
              <a:gd name="connsiteY3" fmla="*/ 410181 h 912135"/>
              <a:gd name="connsiteX4" fmla="*/ 0 w 759141"/>
              <a:gd name="connsiteY4" fmla="*/ 912135 h 912135"/>
              <a:gd name="connsiteX0" fmla="*/ 0 w 759194"/>
              <a:gd name="connsiteY0" fmla="*/ 912135 h 912135"/>
              <a:gd name="connsiteX1" fmla="*/ 759194 w 759194"/>
              <a:gd name="connsiteY1" fmla="*/ 908985 h 912135"/>
              <a:gd name="connsiteX2" fmla="*/ 759141 w 759194"/>
              <a:gd name="connsiteY2" fmla="*/ 0 h 912135"/>
              <a:gd name="connsiteX3" fmla="*/ 11317 w 759194"/>
              <a:gd name="connsiteY3" fmla="*/ 410181 h 912135"/>
              <a:gd name="connsiteX4" fmla="*/ 0 w 759194"/>
              <a:gd name="connsiteY4" fmla="*/ 912135 h 912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94" h="912135">
                <a:moveTo>
                  <a:pt x="0" y="912135"/>
                </a:moveTo>
                <a:lnTo>
                  <a:pt x="759194" y="908985"/>
                </a:lnTo>
                <a:cubicBezTo>
                  <a:pt x="759176" y="605990"/>
                  <a:pt x="759159" y="302995"/>
                  <a:pt x="759141" y="0"/>
                </a:cubicBezTo>
                <a:lnTo>
                  <a:pt x="11317" y="410181"/>
                </a:lnTo>
                <a:lnTo>
                  <a:pt x="0" y="912135"/>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871330" y="3870250"/>
            <a:ext cx="978196" cy="1318437"/>
          </a:xfrm>
          <a:custGeom>
            <a:avLst/>
            <a:gdLst>
              <a:gd name="connsiteX0" fmla="*/ 0 w 978196"/>
              <a:gd name="connsiteY0" fmla="*/ 701749 h 1339702"/>
              <a:gd name="connsiteX1" fmla="*/ 467833 w 978196"/>
              <a:gd name="connsiteY1" fmla="*/ 0 h 1339702"/>
              <a:gd name="connsiteX2" fmla="*/ 978196 w 978196"/>
              <a:gd name="connsiteY2" fmla="*/ 1105786 h 1339702"/>
              <a:gd name="connsiteX3" fmla="*/ 808075 w 978196"/>
              <a:gd name="connsiteY3" fmla="*/ 1339702 h 1339702"/>
              <a:gd name="connsiteX4" fmla="*/ 0 w 978196"/>
              <a:gd name="connsiteY4" fmla="*/ 701749 h 1339702"/>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196" h="1318437">
                <a:moveTo>
                  <a:pt x="0" y="701749"/>
                </a:moveTo>
                <a:lnTo>
                  <a:pt x="467833" y="0"/>
                </a:lnTo>
                <a:lnTo>
                  <a:pt x="978196" y="1105786"/>
                </a:lnTo>
                <a:lnTo>
                  <a:pt x="793898" y="1318437"/>
                </a:lnTo>
                <a:lnTo>
                  <a:pt x="0" y="701749"/>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168502" y="276447"/>
            <a:ext cx="3551275" cy="3629248"/>
          </a:xfrm>
          <a:custGeom>
            <a:avLst/>
            <a:gdLst>
              <a:gd name="connsiteX0" fmla="*/ 0 w 3593805"/>
              <a:gd name="connsiteY0" fmla="*/ 1509824 h 3678866"/>
              <a:gd name="connsiteX1" fmla="*/ 3019647 w 3593805"/>
              <a:gd name="connsiteY1" fmla="*/ 0 h 3678866"/>
              <a:gd name="connsiteX2" fmla="*/ 3593805 w 3593805"/>
              <a:gd name="connsiteY2" fmla="*/ 1148317 h 3678866"/>
              <a:gd name="connsiteX3" fmla="*/ 3062177 w 3593805"/>
              <a:gd name="connsiteY3" fmla="*/ 1722475 h 3678866"/>
              <a:gd name="connsiteX4" fmla="*/ 3444949 w 3593805"/>
              <a:gd name="connsiteY4" fmla="*/ 2445489 h 3678866"/>
              <a:gd name="connsiteX5" fmla="*/ 1041991 w 3593805"/>
              <a:gd name="connsiteY5" fmla="*/ 3678866 h 3678866"/>
              <a:gd name="connsiteX6" fmla="*/ 0 w 3593805"/>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62177 w 3551274"/>
              <a:gd name="connsiteY3" fmla="*/ 1722475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02419 w 3551274"/>
              <a:gd name="connsiteY4" fmla="*/ 2466754 h 3678866"/>
              <a:gd name="connsiteX5" fmla="*/ 1041991 w 3551274"/>
              <a:gd name="connsiteY5" fmla="*/ 3678866 h 3678866"/>
              <a:gd name="connsiteX6" fmla="*/ 0 w 3551274"/>
              <a:gd name="connsiteY6" fmla="*/ 1509824 h 3678866"/>
              <a:gd name="connsiteX0" fmla="*/ 0 w 3551274"/>
              <a:gd name="connsiteY0" fmla="*/ 1509824 h 3636336"/>
              <a:gd name="connsiteX1" fmla="*/ 3019647 w 3551274"/>
              <a:gd name="connsiteY1" fmla="*/ 0 h 3636336"/>
              <a:gd name="connsiteX2" fmla="*/ 3551274 w 3551274"/>
              <a:gd name="connsiteY2" fmla="*/ 1105787 h 3636336"/>
              <a:gd name="connsiteX3" fmla="*/ 3019647 w 3551274"/>
              <a:gd name="connsiteY3" fmla="*/ 1701210 h 3636336"/>
              <a:gd name="connsiteX4" fmla="*/ 3402419 w 3551274"/>
              <a:gd name="connsiteY4" fmla="*/ 2466754 h 3636336"/>
              <a:gd name="connsiteX5" fmla="*/ 1063256 w 3551274"/>
              <a:gd name="connsiteY5" fmla="*/ 3636336 h 3636336"/>
              <a:gd name="connsiteX6" fmla="*/ 0 w 3551274"/>
              <a:gd name="connsiteY6" fmla="*/ 1509824 h 3636336"/>
              <a:gd name="connsiteX0" fmla="*/ 0 w 3530009"/>
              <a:gd name="connsiteY0" fmla="*/ 1509824 h 3636336"/>
              <a:gd name="connsiteX1" fmla="*/ 2998382 w 3530009"/>
              <a:gd name="connsiteY1" fmla="*/ 0 h 3636336"/>
              <a:gd name="connsiteX2" fmla="*/ 3530009 w 3530009"/>
              <a:gd name="connsiteY2" fmla="*/ 1105787 h 3636336"/>
              <a:gd name="connsiteX3" fmla="*/ 2998382 w 3530009"/>
              <a:gd name="connsiteY3" fmla="*/ 1701210 h 3636336"/>
              <a:gd name="connsiteX4" fmla="*/ 3381154 w 3530009"/>
              <a:gd name="connsiteY4" fmla="*/ 2466754 h 3636336"/>
              <a:gd name="connsiteX5" fmla="*/ 1041991 w 3530009"/>
              <a:gd name="connsiteY5" fmla="*/ 3636336 h 3636336"/>
              <a:gd name="connsiteX6" fmla="*/ 0 w 3530009"/>
              <a:gd name="connsiteY6" fmla="*/ 1509824 h 3636336"/>
              <a:gd name="connsiteX0" fmla="*/ 0 w 3530009"/>
              <a:gd name="connsiteY0" fmla="*/ 1488559 h 3615071"/>
              <a:gd name="connsiteX1" fmla="*/ 2998382 w 3530009"/>
              <a:gd name="connsiteY1" fmla="*/ 0 h 3615071"/>
              <a:gd name="connsiteX2" fmla="*/ 3530009 w 3530009"/>
              <a:gd name="connsiteY2" fmla="*/ 1084522 h 3615071"/>
              <a:gd name="connsiteX3" fmla="*/ 2998382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08452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12705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409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44654 w 3551275"/>
              <a:gd name="connsiteY4" fmla="*/ 24708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581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22122 w 3551275"/>
              <a:gd name="connsiteY4" fmla="*/ 2438525 h 3615071"/>
              <a:gd name="connsiteX5" fmla="*/ 1041991 w 3551275"/>
              <a:gd name="connsiteY5" fmla="*/ 3615071 h 3615071"/>
              <a:gd name="connsiteX6" fmla="*/ 0 w 3551275"/>
              <a:gd name="connsiteY6" fmla="*/ 1488559 h 3615071"/>
              <a:gd name="connsiteX0" fmla="*/ 0 w 3551275"/>
              <a:gd name="connsiteY0" fmla="*/ 1488559 h 3629248"/>
              <a:gd name="connsiteX1" fmla="*/ 2998382 w 3551275"/>
              <a:gd name="connsiteY1" fmla="*/ 0 h 3629248"/>
              <a:gd name="connsiteX2" fmla="*/ 3551275 w 3551275"/>
              <a:gd name="connsiteY2" fmla="*/ 1084522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29690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275" h="3629248">
                <a:moveTo>
                  <a:pt x="0" y="1488559"/>
                </a:moveTo>
                <a:lnTo>
                  <a:pt x="2998382" y="0"/>
                </a:lnTo>
                <a:lnTo>
                  <a:pt x="3551275" y="1105787"/>
                </a:lnTo>
                <a:lnTo>
                  <a:pt x="3029690" y="1679945"/>
                </a:lnTo>
                <a:lnTo>
                  <a:pt x="3422122" y="2438525"/>
                </a:lnTo>
                <a:lnTo>
                  <a:pt x="1049080" y="3629248"/>
                </a:lnTo>
                <a:lnTo>
                  <a:pt x="0" y="1488559"/>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6081822" y="0"/>
            <a:ext cx="1807831" cy="2707758"/>
          </a:xfrm>
          <a:custGeom>
            <a:avLst/>
            <a:gdLst>
              <a:gd name="connsiteX0" fmla="*/ 0 w 3721396"/>
              <a:gd name="connsiteY0" fmla="*/ 0 h 2700670"/>
              <a:gd name="connsiteX1" fmla="*/ 3721396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21396"/>
              <a:gd name="connsiteY0" fmla="*/ 0 h 2700670"/>
              <a:gd name="connsiteX1" fmla="*/ 3700131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10363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98921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892595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3700132"/>
              <a:gd name="connsiteY0" fmla="*/ 0 h 2700670"/>
              <a:gd name="connsiteX1" fmla="*/ 3700132 w 3700132"/>
              <a:gd name="connsiteY1" fmla="*/ 21265 h 2700670"/>
              <a:gd name="connsiteX2" fmla="*/ 3700131 w 3700132"/>
              <a:gd name="connsiteY2" fmla="*/ 1169581 h 2700670"/>
              <a:gd name="connsiteX3" fmla="*/ 531628 w 3700132"/>
              <a:gd name="connsiteY3" fmla="*/ 2700670 h 2700670"/>
              <a:gd name="connsiteX4" fmla="*/ 148856 w 3700132"/>
              <a:gd name="connsiteY4" fmla="*/ 1956391 h 2700670"/>
              <a:gd name="connsiteX5" fmla="*/ 680484 w 3700132"/>
              <a:gd name="connsiteY5" fmla="*/ 1382232 h 2700670"/>
              <a:gd name="connsiteX6" fmla="*/ 0 w 3700132"/>
              <a:gd name="connsiteY6" fmla="*/ 0 h 2700670"/>
              <a:gd name="connsiteX0" fmla="*/ 0 w 3700131"/>
              <a:gd name="connsiteY0" fmla="*/ 0 h 2700670"/>
              <a:gd name="connsiteX1" fmla="*/ 1795132 w 3700131"/>
              <a:gd name="connsiteY1" fmla="*/ 85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80484 w 1807831"/>
              <a:gd name="connsiteY5" fmla="*/ 1382232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94661 w 1807831"/>
              <a:gd name="connsiteY5" fmla="*/ 1389320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63032 w 1807831"/>
              <a:gd name="connsiteY4" fmla="*/ 1956391 h 2700670"/>
              <a:gd name="connsiteX5" fmla="*/ 694661 w 1807831"/>
              <a:gd name="connsiteY5" fmla="*/ 1389320 h 2700670"/>
              <a:gd name="connsiteX6" fmla="*/ 0 w 1807831"/>
              <a:gd name="connsiteY6" fmla="*/ 0 h 2700670"/>
              <a:gd name="connsiteX0" fmla="*/ 0 w 1807831"/>
              <a:gd name="connsiteY0" fmla="*/ 0 h 2707758"/>
              <a:gd name="connsiteX1" fmla="*/ 1795132 w 1807831"/>
              <a:gd name="connsiteY1" fmla="*/ 8565 h 2707758"/>
              <a:gd name="connsiteX2" fmla="*/ 1807831 w 1807831"/>
              <a:gd name="connsiteY2" fmla="*/ 2083981 h 2707758"/>
              <a:gd name="connsiteX3" fmla="*/ 545805 w 1807831"/>
              <a:gd name="connsiteY3" fmla="*/ 2707758 h 2707758"/>
              <a:gd name="connsiteX4" fmla="*/ 163032 w 1807831"/>
              <a:gd name="connsiteY4" fmla="*/ 1956391 h 2707758"/>
              <a:gd name="connsiteX5" fmla="*/ 694661 w 1807831"/>
              <a:gd name="connsiteY5" fmla="*/ 1389320 h 2707758"/>
              <a:gd name="connsiteX6" fmla="*/ 0 w 1807831"/>
              <a:gd name="connsiteY6" fmla="*/ 0 h 270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831" h="2707758">
                <a:moveTo>
                  <a:pt x="0" y="0"/>
                </a:moveTo>
                <a:lnTo>
                  <a:pt x="1795132" y="8565"/>
                </a:lnTo>
                <a:cubicBezTo>
                  <a:pt x="1795132" y="391337"/>
                  <a:pt x="1807831" y="1701209"/>
                  <a:pt x="1807831" y="2083981"/>
                </a:cubicBezTo>
                <a:lnTo>
                  <a:pt x="545805" y="2707758"/>
                </a:lnTo>
                <a:lnTo>
                  <a:pt x="163032" y="1956391"/>
                </a:lnTo>
                <a:lnTo>
                  <a:pt x="694661" y="1389320"/>
                </a:lnTo>
                <a:lnTo>
                  <a:pt x="0" y="0"/>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9980000">
            <a:off x="4824303" y="4632111"/>
            <a:ext cx="804672" cy="804672"/>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620000">
            <a:off x="5604263" y="4331757"/>
            <a:ext cx="374904" cy="81381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9980000">
            <a:off x="5261274" y="5604742"/>
            <a:ext cx="731520" cy="73152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9988911">
            <a:off x="1862075" y="1762534"/>
            <a:ext cx="749808" cy="150876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0017442">
            <a:off x="-451927" y="1114357"/>
            <a:ext cx="2615609" cy="1531088"/>
          </a:xfrm>
          <a:custGeom>
            <a:avLst/>
            <a:gdLst>
              <a:gd name="connsiteX0" fmla="*/ 765544 w 2615609"/>
              <a:gd name="connsiteY0" fmla="*/ 0 h 1531088"/>
              <a:gd name="connsiteX1" fmla="*/ 2615609 w 2615609"/>
              <a:gd name="connsiteY1" fmla="*/ 0 h 1531088"/>
              <a:gd name="connsiteX2" fmla="*/ 2615609 w 2615609"/>
              <a:gd name="connsiteY2" fmla="*/ 1190847 h 1531088"/>
              <a:gd name="connsiteX3" fmla="*/ 1871330 w 2615609"/>
              <a:gd name="connsiteY3" fmla="*/ 1190847 h 1531088"/>
              <a:gd name="connsiteX4" fmla="*/ 1871330 w 2615609"/>
              <a:gd name="connsiteY4" fmla="*/ 1531088 h 1531088"/>
              <a:gd name="connsiteX5" fmla="*/ 0 w 2615609"/>
              <a:gd name="connsiteY5" fmla="*/ 1531088 h 1531088"/>
              <a:gd name="connsiteX6" fmla="*/ 765544 w 2615609"/>
              <a:gd name="connsiteY6" fmla="*/ 0 h 15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609" h="1531088">
                <a:moveTo>
                  <a:pt x="765544" y="0"/>
                </a:moveTo>
                <a:lnTo>
                  <a:pt x="2615609" y="0"/>
                </a:lnTo>
                <a:lnTo>
                  <a:pt x="2615609" y="1190847"/>
                </a:lnTo>
                <a:lnTo>
                  <a:pt x="1871330" y="1190847"/>
                </a:lnTo>
                <a:lnTo>
                  <a:pt x="1871330" y="1531088"/>
                </a:lnTo>
                <a:lnTo>
                  <a:pt x="0" y="1531088"/>
                </a:lnTo>
                <a:lnTo>
                  <a:pt x="765544" y="0"/>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370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r="19632"/>
          <a:stretch/>
        </p:blipFill>
        <p:spPr>
          <a:xfrm>
            <a:off x="295" y="0"/>
            <a:ext cx="7889358" cy="6858000"/>
          </a:xfrm>
          <a:prstGeom prst="rect">
            <a:avLst/>
          </a:prstGeom>
        </p:spPr>
      </p:pic>
      <p:sp>
        <p:nvSpPr>
          <p:cNvPr id="51" name="Rectangle 50"/>
          <p:cNvSpPr/>
          <p:nvPr/>
        </p:nvSpPr>
        <p:spPr>
          <a:xfrm>
            <a:off x="8199383" y="5659606"/>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199383" y="3742041"/>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199383" y="4640413"/>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199383" y="3143236"/>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801905" y="3109100"/>
            <a:ext cx="3390095" cy="3416320"/>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Commercial Redevelopment or Support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Green </a:t>
            </a:r>
            <a:r>
              <a:rPr lang="en-US" b="1" err="1">
                <a:solidFill>
                  <a:srgbClr val="00B050"/>
                </a:solidFill>
                <a:latin typeface="Helvetica" charset="0"/>
                <a:ea typeface="Helvetica" charset="0"/>
                <a:cs typeface="Helvetica" charset="0"/>
              </a:rPr>
              <a:t>Stormwater</a:t>
            </a:r>
            <a:r>
              <a:rPr lang="en-US" b="1">
                <a:solidFill>
                  <a:srgbClr val="00B050"/>
                </a:solidFill>
                <a:latin typeface="Helvetica" charset="0"/>
                <a:ea typeface="Helvetica" charset="0"/>
                <a:cs typeface="Helvetica" charset="0"/>
              </a:rPr>
              <a:t> Infrastructure &amp; Temporary Activation</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Green </a:t>
            </a:r>
            <a:r>
              <a:rPr lang="en-US" b="1" err="1">
                <a:solidFill>
                  <a:srgbClr val="7030A0"/>
                </a:solidFill>
                <a:latin typeface="Helvetica" charset="0"/>
                <a:ea typeface="Helvetica" charset="0"/>
                <a:cs typeface="Helvetica" charset="0"/>
              </a:rPr>
              <a:t>Stormwater</a:t>
            </a:r>
            <a:r>
              <a:rPr lang="en-US" b="1">
                <a:solidFill>
                  <a:srgbClr val="7030A0"/>
                </a:solidFill>
                <a:latin typeface="Helvetica" charset="0"/>
                <a:ea typeface="Helvetica" charset="0"/>
                <a:cs typeface="Helvetica" charset="0"/>
              </a:rPr>
              <a:t> Infrastructure &amp; Temporary Activation</a:t>
            </a:r>
          </a:p>
        </p:txBody>
      </p:sp>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13589" t="-750"/>
          <a:stretch/>
        </p:blipFill>
        <p:spPr>
          <a:xfrm>
            <a:off x="8124019" y="815745"/>
            <a:ext cx="2345952" cy="1892013"/>
          </a:xfrm>
          <a:prstGeom prst="rect">
            <a:avLst/>
          </a:prstGeom>
        </p:spPr>
      </p:pic>
      <p:sp>
        <p:nvSpPr>
          <p:cNvPr id="61" name="TextBox 60"/>
          <p:cNvSpPr txBox="1"/>
          <p:nvPr/>
        </p:nvSpPr>
        <p:spPr>
          <a:xfrm>
            <a:off x="10606029" y="936909"/>
            <a:ext cx="1563587" cy="1569660"/>
          </a:xfrm>
          <a:prstGeom prst="rect">
            <a:avLst/>
          </a:prstGeom>
          <a:noFill/>
        </p:spPr>
        <p:txBody>
          <a:bodyPr wrap="square" rtlCol="0">
            <a:spAutoFit/>
          </a:bodyPr>
          <a:lstStyle/>
          <a:p>
            <a:r>
              <a:rPr lang="en-US" sz="2400" b="1">
                <a:latin typeface="Helvetica" charset="0"/>
                <a:ea typeface="Helvetica" charset="0"/>
                <a:cs typeface="Helvetica" charset="0"/>
              </a:rPr>
              <a:t>Node #1:</a:t>
            </a:r>
          </a:p>
          <a:p>
            <a:r>
              <a:rPr lang="en-US" sz="2400" b="1">
                <a:latin typeface="Helvetica" charset="0"/>
                <a:ea typeface="Helvetica" charset="0"/>
                <a:cs typeface="Helvetica" charset="0"/>
              </a:rPr>
              <a:t>Linwood at</a:t>
            </a:r>
          </a:p>
          <a:p>
            <a:r>
              <a:rPr lang="en-US" sz="2400" b="1">
                <a:latin typeface="Helvetica" charset="0"/>
                <a:ea typeface="Helvetica" charset="0"/>
                <a:cs typeface="Helvetica" charset="0"/>
              </a:rPr>
              <a:t>Oakman</a:t>
            </a:r>
          </a:p>
        </p:txBody>
      </p:sp>
      <p:sp>
        <p:nvSpPr>
          <p:cNvPr id="62" name="Rectangle 61"/>
          <p:cNvSpPr/>
          <p:nvPr/>
        </p:nvSpPr>
        <p:spPr>
          <a:xfrm rot="19963627" flipH="1">
            <a:off x="9300003" y="173761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0017442">
            <a:off x="2638909" y="3562147"/>
            <a:ext cx="744279" cy="1127051"/>
          </a:xfrm>
          <a:custGeom>
            <a:avLst/>
            <a:gdLst>
              <a:gd name="connsiteX0" fmla="*/ 0 w 744279"/>
              <a:gd name="connsiteY0" fmla="*/ 0 h 1127051"/>
              <a:gd name="connsiteX1" fmla="*/ 744279 w 744279"/>
              <a:gd name="connsiteY1" fmla="*/ 0 h 1127051"/>
              <a:gd name="connsiteX2" fmla="*/ 744279 w 744279"/>
              <a:gd name="connsiteY2" fmla="*/ 723014 h 1127051"/>
              <a:gd name="connsiteX3" fmla="*/ 0 w 744279"/>
              <a:gd name="connsiteY3" fmla="*/ 1127051 h 1127051"/>
              <a:gd name="connsiteX4" fmla="*/ 0 w 744279"/>
              <a:gd name="connsiteY4" fmla="*/ 0 h 11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79" h="1127051">
                <a:moveTo>
                  <a:pt x="0" y="0"/>
                </a:moveTo>
                <a:lnTo>
                  <a:pt x="744279" y="0"/>
                </a:lnTo>
                <a:lnTo>
                  <a:pt x="744279" y="723014"/>
                </a:lnTo>
                <a:lnTo>
                  <a:pt x="0" y="1127051"/>
                </a:lnTo>
                <a:lnTo>
                  <a:pt x="0" y="0"/>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20017442">
            <a:off x="3549162" y="5538614"/>
            <a:ext cx="759194" cy="912135"/>
          </a:xfrm>
          <a:custGeom>
            <a:avLst/>
            <a:gdLst>
              <a:gd name="connsiteX0" fmla="*/ 42530 w 808074"/>
              <a:gd name="connsiteY0" fmla="*/ 893135 h 893135"/>
              <a:gd name="connsiteX1" fmla="*/ 808074 w 808074"/>
              <a:gd name="connsiteY1" fmla="*/ 893135 h 893135"/>
              <a:gd name="connsiteX2" fmla="*/ 808074 w 808074"/>
              <a:gd name="connsiteY2" fmla="*/ 0 h 893135"/>
              <a:gd name="connsiteX3" fmla="*/ 0 w 808074"/>
              <a:gd name="connsiteY3" fmla="*/ 404038 h 893135"/>
              <a:gd name="connsiteX4" fmla="*/ 42530 w 80807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14571 w 765544"/>
              <a:gd name="connsiteY3" fmla="*/ 416530 h 893135"/>
              <a:gd name="connsiteX4" fmla="*/ 0 w 765544"/>
              <a:gd name="connsiteY4" fmla="*/ 893135 h 893135"/>
              <a:gd name="connsiteX0" fmla="*/ 0 w 765544"/>
              <a:gd name="connsiteY0" fmla="*/ 893135 h 893135"/>
              <a:gd name="connsiteX1" fmla="*/ 765544 w 765544"/>
              <a:gd name="connsiteY1" fmla="*/ 893135 h 893135"/>
              <a:gd name="connsiteX2" fmla="*/ 765544 w 765544"/>
              <a:gd name="connsiteY2" fmla="*/ 0 h 893135"/>
              <a:gd name="connsiteX3" fmla="*/ 27272 w 765544"/>
              <a:gd name="connsiteY3" fmla="*/ 422829 h 893135"/>
              <a:gd name="connsiteX4" fmla="*/ 0 w 765544"/>
              <a:gd name="connsiteY4" fmla="*/ 893135 h 893135"/>
              <a:gd name="connsiteX0" fmla="*/ 0 w 759141"/>
              <a:gd name="connsiteY0" fmla="*/ 912135 h 912135"/>
              <a:gd name="connsiteX1" fmla="*/ 759141 w 759141"/>
              <a:gd name="connsiteY1" fmla="*/ 893135 h 912135"/>
              <a:gd name="connsiteX2" fmla="*/ 759141 w 759141"/>
              <a:gd name="connsiteY2" fmla="*/ 0 h 912135"/>
              <a:gd name="connsiteX3" fmla="*/ 20869 w 759141"/>
              <a:gd name="connsiteY3" fmla="*/ 422829 h 912135"/>
              <a:gd name="connsiteX4" fmla="*/ 0 w 759141"/>
              <a:gd name="connsiteY4" fmla="*/ 912135 h 912135"/>
              <a:gd name="connsiteX0" fmla="*/ 0 w 759141"/>
              <a:gd name="connsiteY0" fmla="*/ 912135 h 912135"/>
              <a:gd name="connsiteX1" fmla="*/ 759141 w 759141"/>
              <a:gd name="connsiteY1" fmla="*/ 893135 h 912135"/>
              <a:gd name="connsiteX2" fmla="*/ 759141 w 759141"/>
              <a:gd name="connsiteY2" fmla="*/ 0 h 912135"/>
              <a:gd name="connsiteX3" fmla="*/ 11317 w 759141"/>
              <a:gd name="connsiteY3" fmla="*/ 410181 h 912135"/>
              <a:gd name="connsiteX4" fmla="*/ 0 w 759141"/>
              <a:gd name="connsiteY4" fmla="*/ 912135 h 912135"/>
              <a:gd name="connsiteX0" fmla="*/ 0 w 759141"/>
              <a:gd name="connsiteY0" fmla="*/ 912135 h 912135"/>
              <a:gd name="connsiteX1" fmla="*/ 746493 w 759141"/>
              <a:gd name="connsiteY1" fmla="*/ 902687 h 912135"/>
              <a:gd name="connsiteX2" fmla="*/ 759141 w 759141"/>
              <a:gd name="connsiteY2" fmla="*/ 0 h 912135"/>
              <a:gd name="connsiteX3" fmla="*/ 11317 w 759141"/>
              <a:gd name="connsiteY3" fmla="*/ 410181 h 912135"/>
              <a:gd name="connsiteX4" fmla="*/ 0 w 759141"/>
              <a:gd name="connsiteY4" fmla="*/ 912135 h 912135"/>
              <a:gd name="connsiteX0" fmla="*/ 0 w 759194"/>
              <a:gd name="connsiteY0" fmla="*/ 912135 h 912135"/>
              <a:gd name="connsiteX1" fmla="*/ 759194 w 759194"/>
              <a:gd name="connsiteY1" fmla="*/ 908985 h 912135"/>
              <a:gd name="connsiteX2" fmla="*/ 759141 w 759194"/>
              <a:gd name="connsiteY2" fmla="*/ 0 h 912135"/>
              <a:gd name="connsiteX3" fmla="*/ 11317 w 759194"/>
              <a:gd name="connsiteY3" fmla="*/ 410181 h 912135"/>
              <a:gd name="connsiteX4" fmla="*/ 0 w 759194"/>
              <a:gd name="connsiteY4" fmla="*/ 912135 h 912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94" h="912135">
                <a:moveTo>
                  <a:pt x="0" y="912135"/>
                </a:moveTo>
                <a:lnTo>
                  <a:pt x="759194" y="908985"/>
                </a:lnTo>
                <a:cubicBezTo>
                  <a:pt x="759176" y="605990"/>
                  <a:pt x="759159" y="302995"/>
                  <a:pt x="759141" y="0"/>
                </a:cubicBezTo>
                <a:lnTo>
                  <a:pt x="11317" y="410181"/>
                </a:lnTo>
                <a:lnTo>
                  <a:pt x="0" y="912135"/>
                </a:ln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871330" y="3870250"/>
            <a:ext cx="978196" cy="1318437"/>
          </a:xfrm>
          <a:custGeom>
            <a:avLst/>
            <a:gdLst>
              <a:gd name="connsiteX0" fmla="*/ 0 w 978196"/>
              <a:gd name="connsiteY0" fmla="*/ 701749 h 1339702"/>
              <a:gd name="connsiteX1" fmla="*/ 467833 w 978196"/>
              <a:gd name="connsiteY1" fmla="*/ 0 h 1339702"/>
              <a:gd name="connsiteX2" fmla="*/ 978196 w 978196"/>
              <a:gd name="connsiteY2" fmla="*/ 1105786 h 1339702"/>
              <a:gd name="connsiteX3" fmla="*/ 808075 w 978196"/>
              <a:gd name="connsiteY3" fmla="*/ 1339702 h 1339702"/>
              <a:gd name="connsiteX4" fmla="*/ 0 w 978196"/>
              <a:gd name="connsiteY4" fmla="*/ 701749 h 1339702"/>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 name="connsiteX0" fmla="*/ 0 w 978196"/>
              <a:gd name="connsiteY0" fmla="*/ 701749 h 1318437"/>
              <a:gd name="connsiteX1" fmla="*/ 467833 w 978196"/>
              <a:gd name="connsiteY1" fmla="*/ 0 h 1318437"/>
              <a:gd name="connsiteX2" fmla="*/ 978196 w 978196"/>
              <a:gd name="connsiteY2" fmla="*/ 1105786 h 1318437"/>
              <a:gd name="connsiteX3" fmla="*/ 793898 w 978196"/>
              <a:gd name="connsiteY3" fmla="*/ 1318437 h 1318437"/>
              <a:gd name="connsiteX4" fmla="*/ 0 w 978196"/>
              <a:gd name="connsiteY4" fmla="*/ 701749 h 131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196" h="1318437">
                <a:moveTo>
                  <a:pt x="0" y="701749"/>
                </a:moveTo>
                <a:lnTo>
                  <a:pt x="467833" y="0"/>
                </a:lnTo>
                <a:lnTo>
                  <a:pt x="978196" y="1105786"/>
                </a:lnTo>
                <a:lnTo>
                  <a:pt x="793898" y="1318437"/>
                </a:lnTo>
                <a:lnTo>
                  <a:pt x="0" y="701749"/>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168502" y="276447"/>
            <a:ext cx="3551275" cy="3629248"/>
          </a:xfrm>
          <a:custGeom>
            <a:avLst/>
            <a:gdLst>
              <a:gd name="connsiteX0" fmla="*/ 0 w 3593805"/>
              <a:gd name="connsiteY0" fmla="*/ 1509824 h 3678866"/>
              <a:gd name="connsiteX1" fmla="*/ 3019647 w 3593805"/>
              <a:gd name="connsiteY1" fmla="*/ 0 h 3678866"/>
              <a:gd name="connsiteX2" fmla="*/ 3593805 w 3593805"/>
              <a:gd name="connsiteY2" fmla="*/ 1148317 h 3678866"/>
              <a:gd name="connsiteX3" fmla="*/ 3062177 w 3593805"/>
              <a:gd name="connsiteY3" fmla="*/ 1722475 h 3678866"/>
              <a:gd name="connsiteX4" fmla="*/ 3444949 w 3593805"/>
              <a:gd name="connsiteY4" fmla="*/ 2445489 h 3678866"/>
              <a:gd name="connsiteX5" fmla="*/ 1041991 w 3593805"/>
              <a:gd name="connsiteY5" fmla="*/ 3678866 h 3678866"/>
              <a:gd name="connsiteX6" fmla="*/ 0 w 3593805"/>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62177 w 3551274"/>
              <a:gd name="connsiteY3" fmla="*/ 1722475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44949 w 3551274"/>
              <a:gd name="connsiteY4" fmla="*/ 2445489 h 3678866"/>
              <a:gd name="connsiteX5" fmla="*/ 1041991 w 3551274"/>
              <a:gd name="connsiteY5" fmla="*/ 3678866 h 3678866"/>
              <a:gd name="connsiteX6" fmla="*/ 0 w 3551274"/>
              <a:gd name="connsiteY6" fmla="*/ 1509824 h 3678866"/>
              <a:gd name="connsiteX0" fmla="*/ 0 w 3551274"/>
              <a:gd name="connsiteY0" fmla="*/ 1509824 h 3678866"/>
              <a:gd name="connsiteX1" fmla="*/ 3019647 w 3551274"/>
              <a:gd name="connsiteY1" fmla="*/ 0 h 3678866"/>
              <a:gd name="connsiteX2" fmla="*/ 3551274 w 3551274"/>
              <a:gd name="connsiteY2" fmla="*/ 1105787 h 3678866"/>
              <a:gd name="connsiteX3" fmla="*/ 3019647 w 3551274"/>
              <a:gd name="connsiteY3" fmla="*/ 1701210 h 3678866"/>
              <a:gd name="connsiteX4" fmla="*/ 3402419 w 3551274"/>
              <a:gd name="connsiteY4" fmla="*/ 2466754 h 3678866"/>
              <a:gd name="connsiteX5" fmla="*/ 1041991 w 3551274"/>
              <a:gd name="connsiteY5" fmla="*/ 3678866 h 3678866"/>
              <a:gd name="connsiteX6" fmla="*/ 0 w 3551274"/>
              <a:gd name="connsiteY6" fmla="*/ 1509824 h 3678866"/>
              <a:gd name="connsiteX0" fmla="*/ 0 w 3551274"/>
              <a:gd name="connsiteY0" fmla="*/ 1509824 h 3636336"/>
              <a:gd name="connsiteX1" fmla="*/ 3019647 w 3551274"/>
              <a:gd name="connsiteY1" fmla="*/ 0 h 3636336"/>
              <a:gd name="connsiteX2" fmla="*/ 3551274 w 3551274"/>
              <a:gd name="connsiteY2" fmla="*/ 1105787 h 3636336"/>
              <a:gd name="connsiteX3" fmla="*/ 3019647 w 3551274"/>
              <a:gd name="connsiteY3" fmla="*/ 1701210 h 3636336"/>
              <a:gd name="connsiteX4" fmla="*/ 3402419 w 3551274"/>
              <a:gd name="connsiteY4" fmla="*/ 2466754 h 3636336"/>
              <a:gd name="connsiteX5" fmla="*/ 1063256 w 3551274"/>
              <a:gd name="connsiteY5" fmla="*/ 3636336 h 3636336"/>
              <a:gd name="connsiteX6" fmla="*/ 0 w 3551274"/>
              <a:gd name="connsiteY6" fmla="*/ 1509824 h 3636336"/>
              <a:gd name="connsiteX0" fmla="*/ 0 w 3530009"/>
              <a:gd name="connsiteY0" fmla="*/ 1509824 h 3636336"/>
              <a:gd name="connsiteX1" fmla="*/ 2998382 w 3530009"/>
              <a:gd name="connsiteY1" fmla="*/ 0 h 3636336"/>
              <a:gd name="connsiteX2" fmla="*/ 3530009 w 3530009"/>
              <a:gd name="connsiteY2" fmla="*/ 1105787 h 3636336"/>
              <a:gd name="connsiteX3" fmla="*/ 2998382 w 3530009"/>
              <a:gd name="connsiteY3" fmla="*/ 1701210 h 3636336"/>
              <a:gd name="connsiteX4" fmla="*/ 3381154 w 3530009"/>
              <a:gd name="connsiteY4" fmla="*/ 2466754 h 3636336"/>
              <a:gd name="connsiteX5" fmla="*/ 1041991 w 3530009"/>
              <a:gd name="connsiteY5" fmla="*/ 3636336 h 3636336"/>
              <a:gd name="connsiteX6" fmla="*/ 0 w 3530009"/>
              <a:gd name="connsiteY6" fmla="*/ 1509824 h 3636336"/>
              <a:gd name="connsiteX0" fmla="*/ 0 w 3530009"/>
              <a:gd name="connsiteY0" fmla="*/ 1488559 h 3615071"/>
              <a:gd name="connsiteX1" fmla="*/ 2998382 w 3530009"/>
              <a:gd name="connsiteY1" fmla="*/ 0 h 3615071"/>
              <a:gd name="connsiteX2" fmla="*/ 3530009 w 3530009"/>
              <a:gd name="connsiteY2" fmla="*/ 1084522 h 3615071"/>
              <a:gd name="connsiteX3" fmla="*/ 2998382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08452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30009"/>
              <a:gd name="connsiteY0" fmla="*/ 1488559 h 3615071"/>
              <a:gd name="connsiteX1" fmla="*/ 2998382 w 3530009"/>
              <a:gd name="connsiteY1" fmla="*/ 0 h 3615071"/>
              <a:gd name="connsiteX2" fmla="*/ 3530009 w 3530009"/>
              <a:gd name="connsiteY2" fmla="*/ 1127052 h 3615071"/>
              <a:gd name="connsiteX3" fmla="*/ 3040913 w 3530009"/>
              <a:gd name="connsiteY3" fmla="*/ 1679945 h 3615071"/>
              <a:gd name="connsiteX4" fmla="*/ 3381154 w 3530009"/>
              <a:gd name="connsiteY4" fmla="*/ 2445489 h 3615071"/>
              <a:gd name="connsiteX5" fmla="*/ 1041991 w 3530009"/>
              <a:gd name="connsiteY5" fmla="*/ 3615071 h 3615071"/>
              <a:gd name="connsiteX6" fmla="*/ 0 w 3530009"/>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409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381154 w 3551275"/>
              <a:gd name="connsiteY4" fmla="*/ 24454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44654 w 3551275"/>
              <a:gd name="connsiteY4" fmla="*/ 24708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835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31954 w 3551275"/>
              <a:gd name="connsiteY4" fmla="*/ 2458189 h 3615071"/>
              <a:gd name="connsiteX5" fmla="*/ 1041991 w 3551275"/>
              <a:gd name="connsiteY5" fmla="*/ 3615071 h 3615071"/>
              <a:gd name="connsiteX6" fmla="*/ 0 w 3551275"/>
              <a:gd name="connsiteY6" fmla="*/ 1488559 h 3615071"/>
              <a:gd name="connsiteX0" fmla="*/ 0 w 3551275"/>
              <a:gd name="connsiteY0" fmla="*/ 1488559 h 3615071"/>
              <a:gd name="connsiteX1" fmla="*/ 2998382 w 3551275"/>
              <a:gd name="connsiteY1" fmla="*/ 0 h 3615071"/>
              <a:gd name="connsiteX2" fmla="*/ 3551275 w 3551275"/>
              <a:gd name="connsiteY2" fmla="*/ 1084522 h 3615071"/>
              <a:gd name="connsiteX3" fmla="*/ 3015513 w 3551275"/>
              <a:gd name="connsiteY3" fmla="*/ 1679945 h 3615071"/>
              <a:gd name="connsiteX4" fmla="*/ 3422122 w 3551275"/>
              <a:gd name="connsiteY4" fmla="*/ 2438525 h 3615071"/>
              <a:gd name="connsiteX5" fmla="*/ 1041991 w 3551275"/>
              <a:gd name="connsiteY5" fmla="*/ 3615071 h 3615071"/>
              <a:gd name="connsiteX6" fmla="*/ 0 w 3551275"/>
              <a:gd name="connsiteY6" fmla="*/ 1488559 h 3615071"/>
              <a:gd name="connsiteX0" fmla="*/ 0 w 3551275"/>
              <a:gd name="connsiteY0" fmla="*/ 1488559 h 3629248"/>
              <a:gd name="connsiteX1" fmla="*/ 2998382 w 3551275"/>
              <a:gd name="connsiteY1" fmla="*/ 0 h 3629248"/>
              <a:gd name="connsiteX2" fmla="*/ 3551275 w 3551275"/>
              <a:gd name="connsiteY2" fmla="*/ 1084522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15513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 name="connsiteX0" fmla="*/ 0 w 3551275"/>
              <a:gd name="connsiteY0" fmla="*/ 1488559 h 3629248"/>
              <a:gd name="connsiteX1" fmla="*/ 2998382 w 3551275"/>
              <a:gd name="connsiteY1" fmla="*/ 0 h 3629248"/>
              <a:gd name="connsiteX2" fmla="*/ 3551275 w 3551275"/>
              <a:gd name="connsiteY2" fmla="*/ 1105787 h 3629248"/>
              <a:gd name="connsiteX3" fmla="*/ 3029690 w 3551275"/>
              <a:gd name="connsiteY3" fmla="*/ 1679945 h 3629248"/>
              <a:gd name="connsiteX4" fmla="*/ 3422122 w 3551275"/>
              <a:gd name="connsiteY4" fmla="*/ 2438525 h 3629248"/>
              <a:gd name="connsiteX5" fmla="*/ 1049080 w 3551275"/>
              <a:gd name="connsiteY5" fmla="*/ 3629248 h 3629248"/>
              <a:gd name="connsiteX6" fmla="*/ 0 w 3551275"/>
              <a:gd name="connsiteY6" fmla="*/ 1488559 h 36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275" h="3629248">
                <a:moveTo>
                  <a:pt x="0" y="1488559"/>
                </a:moveTo>
                <a:lnTo>
                  <a:pt x="2998382" y="0"/>
                </a:lnTo>
                <a:lnTo>
                  <a:pt x="3551275" y="1105787"/>
                </a:lnTo>
                <a:lnTo>
                  <a:pt x="3029690" y="1679945"/>
                </a:lnTo>
                <a:lnTo>
                  <a:pt x="3422122" y="2438525"/>
                </a:lnTo>
                <a:lnTo>
                  <a:pt x="1049080" y="3629248"/>
                </a:lnTo>
                <a:lnTo>
                  <a:pt x="0" y="1488559"/>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6081822" y="0"/>
            <a:ext cx="1807831" cy="2707758"/>
          </a:xfrm>
          <a:custGeom>
            <a:avLst/>
            <a:gdLst>
              <a:gd name="connsiteX0" fmla="*/ 0 w 3721396"/>
              <a:gd name="connsiteY0" fmla="*/ 0 h 2700670"/>
              <a:gd name="connsiteX1" fmla="*/ 3721396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21396"/>
              <a:gd name="connsiteY0" fmla="*/ 0 h 2700670"/>
              <a:gd name="connsiteX1" fmla="*/ 3700131 w 3721396"/>
              <a:gd name="connsiteY1" fmla="*/ 21265 h 2700670"/>
              <a:gd name="connsiteX2" fmla="*/ 3721396 w 3721396"/>
              <a:gd name="connsiteY2" fmla="*/ 1127051 h 2700670"/>
              <a:gd name="connsiteX3" fmla="*/ 510363 w 3721396"/>
              <a:gd name="connsiteY3" fmla="*/ 2700670 h 2700670"/>
              <a:gd name="connsiteX4" fmla="*/ 170121 w 3721396"/>
              <a:gd name="connsiteY4" fmla="*/ 2020186 h 2700670"/>
              <a:gd name="connsiteX5" fmla="*/ 723014 w 3721396"/>
              <a:gd name="connsiteY5" fmla="*/ 1360967 h 2700670"/>
              <a:gd name="connsiteX6" fmla="*/ 0 w 3721396"/>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10363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202018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723014 w 3700131"/>
              <a:gd name="connsiteY5" fmla="*/ 1360967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70121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98921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892595 h 2700670"/>
              <a:gd name="connsiteX5" fmla="*/ 680484 w 3700131"/>
              <a:gd name="connsiteY5" fmla="*/ 1382232 h 2700670"/>
              <a:gd name="connsiteX6" fmla="*/ 0 w 3700131"/>
              <a:gd name="connsiteY6" fmla="*/ 0 h 2700670"/>
              <a:gd name="connsiteX0" fmla="*/ 0 w 3700131"/>
              <a:gd name="connsiteY0" fmla="*/ 0 h 2700670"/>
              <a:gd name="connsiteX1" fmla="*/ 3700131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06326 w 3700131"/>
              <a:gd name="connsiteY4" fmla="*/ 1977656 h 2700670"/>
              <a:gd name="connsiteX5" fmla="*/ 680484 w 3700131"/>
              <a:gd name="connsiteY5" fmla="*/ 1382232 h 2700670"/>
              <a:gd name="connsiteX6" fmla="*/ 0 w 3700131"/>
              <a:gd name="connsiteY6" fmla="*/ 0 h 2700670"/>
              <a:gd name="connsiteX0" fmla="*/ 0 w 3700131"/>
              <a:gd name="connsiteY0" fmla="*/ 0 h 2700670"/>
              <a:gd name="connsiteX1" fmla="*/ 3678866 w 3700131"/>
              <a:gd name="connsiteY1" fmla="*/ 212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3700132"/>
              <a:gd name="connsiteY0" fmla="*/ 0 h 2700670"/>
              <a:gd name="connsiteX1" fmla="*/ 3700132 w 3700132"/>
              <a:gd name="connsiteY1" fmla="*/ 21265 h 2700670"/>
              <a:gd name="connsiteX2" fmla="*/ 3700131 w 3700132"/>
              <a:gd name="connsiteY2" fmla="*/ 1169581 h 2700670"/>
              <a:gd name="connsiteX3" fmla="*/ 531628 w 3700132"/>
              <a:gd name="connsiteY3" fmla="*/ 2700670 h 2700670"/>
              <a:gd name="connsiteX4" fmla="*/ 148856 w 3700132"/>
              <a:gd name="connsiteY4" fmla="*/ 1956391 h 2700670"/>
              <a:gd name="connsiteX5" fmla="*/ 680484 w 3700132"/>
              <a:gd name="connsiteY5" fmla="*/ 1382232 h 2700670"/>
              <a:gd name="connsiteX6" fmla="*/ 0 w 3700132"/>
              <a:gd name="connsiteY6" fmla="*/ 0 h 2700670"/>
              <a:gd name="connsiteX0" fmla="*/ 0 w 3700131"/>
              <a:gd name="connsiteY0" fmla="*/ 0 h 2700670"/>
              <a:gd name="connsiteX1" fmla="*/ 1795132 w 3700131"/>
              <a:gd name="connsiteY1" fmla="*/ 8565 h 2700670"/>
              <a:gd name="connsiteX2" fmla="*/ 3700131 w 3700131"/>
              <a:gd name="connsiteY2" fmla="*/ 1169581 h 2700670"/>
              <a:gd name="connsiteX3" fmla="*/ 531628 w 3700131"/>
              <a:gd name="connsiteY3" fmla="*/ 2700670 h 2700670"/>
              <a:gd name="connsiteX4" fmla="*/ 148856 w 3700131"/>
              <a:gd name="connsiteY4" fmla="*/ 1956391 h 2700670"/>
              <a:gd name="connsiteX5" fmla="*/ 680484 w 3700131"/>
              <a:gd name="connsiteY5" fmla="*/ 1382232 h 2700670"/>
              <a:gd name="connsiteX6" fmla="*/ 0 w 37001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80484 w 1807831"/>
              <a:gd name="connsiteY5" fmla="*/ 1382232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48856 w 1807831"/>
              <a:gd name="connsiteY4" fmla="*/ 1956391 h 2700670"/>
              <a:gd name="connsiteX5" fmla="*/ 694661 w 1807831"/>
              <a:gd name="connsiteY5" fmla="*/ 1389320 h 2700670"/>
              <a:gd name="connsiteX6" fmla="*/ 0 w 1807831"/>
              <a:gd name="connsiteY6" fmla="*/ 0 h 2700670"/>
              <a:gd name="connsiteX0" fmla="*/ 0 w 1807831"/>
              <a:gd name="connsiteY0" fmla="*/ 0 h 2700670"/>
              <a:gd name="connsiteX1" fmla="*/ 1795132 w 1807831"/>
              <a:gd name="connsiteY1" fmla="*/ 8565 h 2700670"/>
              <a:gd name="connsiteX2" fmla="*/ 1807831 w 1807831"/>
              <a:gd name="connsiteY2" fmla="*/ 2083981 h 2700670"/>
              <a:gd name="connsiteX3" fmla="*/ 531628 w 1807831"/>
              <a:gd name="connsiteY3" fmla="*/ 2700670 h 2700670"/>
              <a:gd name="connsiteX4" fmla="*/ 163032 w 1807831"/>
              <a:gd name="connsiteY4" fmla="*/ 1956391 h 2700670"/>
              <a:gd name="connsiteX5" fmla="*/ 694661 w 1807831"/>
              <a:gd name="connsiteY5" fmla="*/ 1389320 h 2700670"/>
              <a:gd name="connsiteX6" fmla="*/ 0 w 1807831"/>
              <a:gd name="connsiteY6" fmla="*/ 0 h 2700670"/>
              <a:gd name="connsiteX0" fmla="*/ 0 w 1807831"/>
              <a:gd name="connsiteY0" fmla="*/ 0 h 2707758"/>
              <a:gd name="connsiteX1" fmla="*/ 1795132 w 1807831"/>
              <a:gd name="connsiteY1" fmla="*/ 8565 h 2707758"/>
              <a:gd name="connsiteX2" fmla="*/ 1807831 w 1807831"/>
              <a:gd name="connsiteY2" fmla="*/ 2083981 h 2707758"/>
              <a:gd name="connsiteX3" fmla="*/ 545805 w 1807831"/>
              <a:gd name="connsiteY3" fmla="*/ 2707758 h 2707758"/>
              <a:gd name="connsiteX4" fmla="*/ 163032 w 1807831"/>
              <a:gd name="connsiteY4" fmla="*/ 1956391 h 2707758"/>
              <a:gd name="connsiteX5" fmla="*/ 694661 w 1807831"/>
              <a:gd name="connsiteY5" fmla="*/ 1389320 h 2707758"/>
              <a:gd name="connsiteX6" fmla="*/ 0 w 1807831"/>
              <a:gd name="connsiteY6" fmla="*/ 0 h 270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831" h="2707758">
                <a:moveTo>
                  <a:pt x="0" y="0"/>
                </a:moveTo>
                <a:lnTo>
                  <a:pt x="1795132" y="8565"/>
                </a:lnTo>
                <a:cubicBezTo>
                  <a:pt x="1795132" y="391337"/>
                  <a:pt x="1807831" y="1701209"/>
                  <a:pt x="1807831" y="2083981"/>
                </a:cubicBezTo>
                <a:lnTo>
                  <a:pt x="545805" y="2707758"/>
                </a:lnTo>
                <a:lnTo>
                  <a:pt x="163032" y="1956391"/>
                </a:lnTo>
                <a:lnTo>
                  <a:pt x="694661" y="1389320"/>
                </a:lnTo>
                <a:lnTo>
                  <a:pt x="0" y="0"/>
                </a:lnTo>
                <a:close/>
              </a:path>
            </a:pathLst>
          </a:cu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9980000">
            <a:off x="4824303" y="4632111"/>
            <a:ext cx="804672" cy="804672"/>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620000">
            <a:off x="5604263" y="4331757"/>
            <a:ext cx="374904" cy="81381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9980000">
            <a:off x="5261274" y="5604742"/>
            <a:ext cx="731520" cy="73152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9988911">
            <a:off x="1862075" y="1762534"/>
            <a:ext cx="749808" cy="150876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0017442">
            <a:off x="-451927" y="1114357"/>
            <a:ext cx="2615609" cy="1531088"/>
          </a:xfrm>
          <a:custGeom>
            <a:avLst/>
            <a:gdLst>
              <a:gd name="connsiteX0" fmla="*/ 765544 w 2615609"/>
              <a:gd name="connsiteY0" fmla="*/ 0 h 1531088"/>
              <a:gd name="connsiteX1" fmla="*/ 2615609 w 2615609"/>
              <a:gd name="connsiteY1" fmla="*/ 0 h 1531088"/>
              <a:gd name="connsiteX2" fmla="*/ 2615609 w 2615609"/>
              <a:gd name="connsiteY2" fmla="*/ 1190847 h 1531088"/>
              <a:gd name="connsiteX3" fmla="*/ 1871330 w 2615609"/>
              <a:gd name="connsiteY3" fmla="*/ 1190847 h 1531088"/>
              <a:gd name="connsiteX4" fmla="*/ 1871330 w 2615609"/>
              <a:gd name="connsiteY4" fmla="*/ 1531088 h 1531088"/>
              <a:gd name="connsiteX5" fmla="*/ 0 w 2615609"/>
              <a:gd name="connsiteY5" fmla="*/ 1531088 h 1531088"/>
              <a:gd name="connsiteX6" fmla="*/ 765544 w 2615609"/>
              <a:gd name="connsiteY6" fmla="*/ 0 h 15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609" h="1531088">
                <a:moveTo>
                  <a:pt x="765544" y="0"/>
                </a:moveTo>
                <a:lnTo>
                  <a:pt x="2615609" y="0"/>
                </a:lnTo>
                <a:lnTo>
                  <a:pt x="2615609" y="1190847"/>
                </a:lnTo>
                <a:lnTo>
                  <a:pt x="1871330" y="1190847"/>
                </a:lnTo>
                <a:lnTo>
                  <a:pt x="1871330" y="1531088"/>
                </a:lnTo>
                <a:lnTo>
                  <a:pt x="0" y="1531088"/>
                </a:lnTo>
                <a:lnTo>
                  <a:pt x="765544" y="0"/>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17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3879" t="3755" r="7517" b="13410"/>
          <a:stretch/>
        </p:blipFill>
        <p:spPr>
          <a:xfrm>
            <a:off x="4428102" y="-1"/>
            <a:ext cx="7778745" cy="6858001"/>
          </a:xfrm>
          <a:prstGeom prst="rect">
            <a:avLst/>
          </a:prstGeom>
        </p:spPr>
      </p:pic>
      <p:sp>
        <p:nvSpPr>
          <p:cNvPr id="13" name="Rectangle 12"/>
          <p:cNvSpPr/>
          <p:nvPr/>
        </p:nvSpPr>
        <p:spPr>
          <a:xfrm rot="20040000">
            <a:off x="6485437" y="1307593"/>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980000">
            <a:off x="8763610" y="3688946"/>
            <a:ext cx="457200" cy="727536"/>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040000">
            <a:off x="8066092" y="4460095"/>
            <a:ext cx="457200" cy="38468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0040000">
            <a:off x="7709147" y="1723985"/>
            <a:ext cx="457200" cy="313365"/>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0040000">
            <a:off x="6864939" y="2078045"/>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0040000">
            <a:off x="8323895" y="2957794"/>
            <a:ext cx="457200" cy="314043"/>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040000">
            <a:off x="8008613" y="2316584"/>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0040000">
            <a:off x="6575612" y="1598961"/>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040000">
            <a:off x="6625482" y="1696151"/>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040000">
            <a:off x="6668225" y="1790497"/>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040000">
            <a:off x="6720113" y="1888155"/>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0040000">
            <a:off x="6772002" y="1985344"/>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0040000">
            <a:off x="7205262" y="2764803"/>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040000">
            <a:off x="7501116" y="3312530"/>
            <a:ext cx="457200" cy="41603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0040000">
            <a:off x="7614612" y="1629952"/>
            <a:ext cx="457200" cy="103503"/>
          </a:xfrm>
          <a:prstGeom prst="rect">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040000">
            <a:off x="7569897" y="1544060"/>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040000">
            <a:off x="7363344" y="3152386"/>
            <a:ext cx="457200" cy="18288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0040000">
            <a:off x="7299187" y="3063165"/>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980000">
            <a:off x="9024461" y="4358463"/>
            <a:ext cx="457200" cy="427605"/>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040000">
            <a:off x="8109890" y="259246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040000">
            <a:off x="8204430" y="2771357"/>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19980000">
            <a:off x="8229531" y="4824524"/>
            <a:ext cx="457200" cy="310896"/>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20040000">
            <a:off x="7929203" y="4273092"/>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0040000">
            <a:off x="7839759" y="408817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040000">
            <a:off x="7446703" y="1083531"/>
            <a:ext cx="457200" cy="48940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8050" y="3842588"/>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6" name="Rectangle 35"/>
          <p:cNvSpPr/>
          <p:nvPr/>
        </p:nvSpPr>
        <p:spPr>
          <a:xfrm>
            <a:off x="374644" y="4538822"/>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4644" y="5236488"/>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4644" y="5775831"/>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073994">
            <a:off x="10189915" y="5605669"/>
            <a:ext cx="2638190" cy="292388"/>
          </a:xfrm>
          <a:prstGeom prst="rect">
            <a:avLst/>
          </a:prstGeom>
          <a:noFill/>
        </p:spPr>
        <p:txBody>
          <a:bodyPr wrap="square" rtlCol="0">
            <a:spAutoFit/>
          </a:bodyPr>
          <a:lstStyle/>
          <a:p>
            <a:r>
              <a:rPr lang="en-US" sz="1300"/>
              <a:t>Davison</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589" t="-750"/>
          <a:stretch/>
        </p:blipFill>
        <p:spPr>
          <a:xfrm>
            <a:off x="1659640" y="557524"/>
            <a:ext cx="2345952" cy="1892013"/>
          </a:xfrm>
          <a:prstGeom prst="rect">
            <a:avLst/>
          </a:prstGeom>
        </p:spPr>
      </p:pic>
      <p:sp>
        <p:nvSpPr>
          <p:cNvPr id="7" name="Rectangle 6"/>
          <p:cNvSpPr/>
          <p:nvPr/>
        </p:nvSpPr>
        <p:spPr>
          <a:xfrm rot="19963627">
            <a:off x="2923810" y="164299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6563" y="679445"/>
            <a:ext cx="1812758" cy="1569660"/>
          </a:xfrm>
          <a:prstGeom prst="rect">
            <a:avLst/>
          </a:prstGeom>
          <a:noFill/>
        </p:spPr>
        <p:txBody>
          <a:bodyPr wrap="square" rtlCol="0">
            <a:spAutoFit/>
          </a:bodyPr>
          <a:lstStyle/>
          <a:p>
            <a:pPr algn="r"/>
            <a:r>
              <a:rPr lang="en-US" sz="2400" b="1">
                <a:latin typeface="Helvetica" charset="0"/>
                <a:ea typeface="Helvetica" charset="0"/>
                <a:cs typeface="Helvetica" charset="0"/>
              </a:rPr>
              <a:t>Node #2:</a:t>
            </a:r>
          </a:p>
          <a:p>
            <a:pPr algn="r"/>
            <a:r>
              <a:rPr lang="en-US" sz="2400" b="1">
                <a:latin typeface="Helvetica" charset="0"/>
                <a:ea typeface="Helvetica" charset="0"/>
                <a:cs typeface="Helvetica" charset="0"/>
              </a:rPr>
              <a:t>Linwood, Ford to Clements</a:t>
            </a:r>
          </a:p>
        </p:txBody>
      </p:sp>
      <p:sp>
        <p:nvSpPr>
          <p:cNvPr id="39" name="TextBox 38"/>
          <p:cNvSpPr txBox="1"/>
          <p:nvPr>
            <p:extLst>
              <p:ext uri="{D42A27DB-BD31-4B8C-83A1-F6EECF244321}">
                <p14:modId xmlns:p14="http://schemas.microsoft.com/office/powerpoint/2010/main" val="3150869002"/>
              </p:ext>
            </p:extLst>
          </p:nvPr>
        </p:nvSpPr>
        <p:spPr>
          <a:xfrm>
            <a:off x="901309" y="3842588"/>
            <a:ext cx="3302747" cy="2308324"/>
          </a:xfrm>
          <a:prstGeom prst="rect">
            <a:avLst/>
          </a:prstGeom>
          <a:noFill/>
        </p:spPr>
        <p:txBody>
          <a:bodyPr wrap="square" rtlCol="0" anchor="t">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Privately Owned – Foreclosed or Delinquent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Tree>
    <p:extLst>
      <p:ext uri="{BB962C8B-B14F-4D97-AF65-F5344CB8AC3E}">
        <p14:creationId xmlns:p14="http://schemas.microsoft.com/office/powerpoint/2010/main" val="385744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189" t="101" r="10012" b="-1"/>
          <a:stretch/>
        </p:blipFill>
        <p:spPr>
          <a:xfrm>
            <a:off x="4413255" y="0"/>
            <a:ext cx="7778745" cy="6858000"/>
          </a:xfrm>
          <a:prstGeom prst="rect">
            <a:avLst/>
          </a:prstGeom>
        </p:spPr>
      </p:pic>
      <p:sp>
        <p:nvSpPr>
          <p:cNvPr id="13" name="Rectangle 12"/>
          <p:cNvSpPr/>
          <p:nvPr/>
        </p:nvSpPr>
        <p:spPr>
          <a:xfrm rot="20040000">
            <a:off x="6485437" y="1307593"/>
            <a:ext cx="457200" cy="3133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980000">
            <a:off x="8763610" y="3688946"/>
            <a:ext cx="457200" cy="72753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040000">
            <a:off x="8066092" y="4460095"/>
            <a:ext cx="457200" cy="38468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0040000">
            <a:off x="7709147" y="1723985"/>
            <a:ext cx="457200" cy="3133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0040000">
            <a:off x="6864939" y="2078045"/>
            <a:ext cx="457200" cy="3133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0040000">
            <a:off x="8323895" y="2957794"/>
            <a:ext cx="457200" cy="31404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040000">
            <a:off x="8008613" y="2316584"/>
            <a:ext cx="457200" cy="31336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0040000">
            <a:off x="6575612" y="1598961"/>
            <a:ext cx="457200" cy="9451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040000">
            <a:off x="6625482" y="1696151"/>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040000">
            <a:off x="6668225" y="1790497"/>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040000">
            <a:off x="6720113" y="1888155"/>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0040000">
            <a:off x="6772002" y="1985344"/>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0040000">
            <a:off x="7205262" y="2764803"/>
            <a:ext cx="457200" cy="31336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040000">
            <a:off x="7501116" y="3312530"/>
            <a:ext cx="457200" cy="4160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0040000">
            <a:off x="7614612" y="1629952"/>
            <a:ext cx="457200" cy="103503"/>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040000">
            <a:off x="7569897" y="1544060"/>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040000">
            <a:off x="7363344" y="3152386"/>
            <a:ext cx="457200" cy="18288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0040000">
            <a:off x="7299187" y="3063165"/>
            <a:ext cx="457200" cy="9451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980000">
            <a:off x="9024461" y="4358463"/>
            <a:ext cx="457200" cy="42760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040000">
            <a:off x="8109890" y="2592460"/>
            <a:ext cx="457200" cy="19915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040000">
            <a:off x="8204430" y="2771357"/>
            <a:ext cx="457200" cy="19915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19980000">
            <a:off x="8229531" y="4824524"/>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20040000">
            <a:off x="7929203" y="4273092"/>
            <a:ext cx="457200" cy="19915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0040000">
            <a:off x="7839759" y="4088170"/>
            <a:ext cx="457200" cy="19915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040000">
            <a:off x="7446703" y="1083531"/>
            <a:ext cx="457200" cy="48940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8050" y="3842588"/>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6" name="Rectangle 35"/>
          <p:cNvSpPr/>
          <p:nvPr/>
        </p:nvSpPr>
        <p:spPr>
          <a:xfrm>
            <a:off x="374644" y="4538822"/>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4644" y="5236488"/>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4644" y="5775831"/>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073994">
            <a:off x="10189915" y="5605669"/>
            <a:ext cx="2638190" cy="292388"/>
          </a:xfrm>
          <a:prstGeom prst="rect">
            <a:avLst/>
          </a:prstGeom>
          <a:noFill/>
        </p:spPr>
        <p:txBody>
          <a:bodyPr wrap="square" rtlCol="0">
            <a:spAutoFit/>
          </a:bodyPr>
          <a:lstStyle/>
          <a:p>
            <a:r>
              <a:rPr lang="en-US" sz="1300"/>
              <a:t>Davison</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589" t="-750"/>
          <a:stretch/>
        </p:blipFill>
        <p:spPr>
          <a:xfrm>
            <a:off x="1659640" y="557524"/>
            <a:ext cx="2345952" cy="1892013"/>
          </a:xfrm>
          <a:prstGeom prst="rect">
            <a:avLst/>
          </a:prstGeom>
        </p:spPr>
      </p:pic>
      <p:sp>
        <p:nvSpPr>
          <p:cNvPr id="7" name="Rectangle 6"/>
          <p:cNvSpPr/>
          <p:nvPr/>
        </p:nvSpPr>
        <p:spPr>
          <a:xfrm rot="19963627">
            <a:off x="2923810" y="164299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6563" y="679445"/>
            <a:ext cx="1812758" cy="1569660"/>
          </a:xfrm>
          <a:prstGeom prst="rect">
            <a:avLst/>
          </a:prstGeom>
          <a:noFill/>
        </p:spPr>
        <p:txBody>
          <a:bodyPr wrap="square" rtlCol="0">
            <a:spAutoFit/>
          </a:bodyPr>
          <a:lstStyle/>
          <a:p>
            <a:pPr algn="r"/>
            <a:r>
              <a:rPr lang="en-US" sz="2400" b="1">
                <a:latin typeface="Helvetica" charset="0"/>
                <a:ea typeface="Helvetica" charset="0"/>
                <a:cs typeface="Helvetica" charset="0"/>
              </a:rPr>
              <a:t>Node #2:</a:t>
            </a:r>
          </a:p>
          <a:p>
            <a:pPr algn="r"/>
            <a:r>
              <a:rPr lang="en-US" sz="2400" b="1">
                <a:latin typeface="Helvetica" charset="0"/>
                <a:ea typeface="Helvetica" charset="0"/>
                <a:cs typeface="Helvetica" charset="0"/>
              </a:rPr>
              <a:t>Linwood, Ford to Clements</a:t>
            </a:r>
          </a:p>
        </p:txBody>
      </p:sp>
      <p:sp>
        <p:nvSpPr>
          <p:cNvPr id="39" name="TextBox 38"/>
          <p:cNvSpPr txBox="1"/>
          <p:nvPr/>
        </p:nvSpPr>
        <p:spPr>
          <a:xfrm>
            <a:off x="901309" y="3842588"/>
            <a:ext cx="3302747" cy="2308324"/>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Privately Owned – Foreclosed or Delinquent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Tree>
    <p:extLst>
      <p:ext uri="{BB962C8B-B14F-4D97-AF65-F5344CB8AC3E}">
        <p14:creationId xmlns:p14="http://schemas.microsoft.com/office/powerpoint/2010/main" val="134275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extBox 4"/>
          <p:cNvSpPr txBox="1"/>
          <p:nvPr/>
        </p:nvSpPr>
        <p:spPr>
          <a:xfrm>
            <a:off x="9266241" y="150846"/>
            <a:ext cx="2925759" cy="1708160"/>
          </a:xfrm>
          <a:prstGeom prst="rect">
            <a:avLst/>
          </a:prstGeom>
          <a:noFill/>
        </p:spPr>
        <p:txBody>
          <a:bodyPr wrap="square" rtlCol="0">
            <a:spAutoFit/>
          </a:bodyPr>
          <a:lstStyle/>
          <a:p>
            <a:r>
              <a:rPr lang="en-US" sz="3500" b="1">
                <a:latin typeface="Helvetica" charset="0"/>
                <a:ea typeface="Helvetica" charset="0"/>
                <a:cs typeface="Helvetica" charset="0"/>
              </a:rPr>
              <a:t>Node #2</a:t>
            </a:r>
          </a:p>
          <a:p>
            <a:r>
              <a:rPr lang="en-US" sz="3500" b="1">
                <a:latin typeface="Helvetica" charset="0"/>
                <a:ea typeface="Helvetica" charset="0"/>
                <a:cs typeface="Helvetica" charset="0"/>
              </a:rPr>
              <a:t>13731 Linwood</a:t>
            </a:r>
          </a:p>
        </p:txBody>
      </p:sp>
    </p:spTree>
    <p:extLst>
      <p:ext uri="{BB962C8B-B14F-4D97-AF65-F5344CB8AC3E}">
        <p14:creationId xmlns:p14="http://schemas.microsoft.com/office/powerpoint/2010/main" val="29333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t="37612" r="31785" b="1"/>
          <a:stretch/>
        </p:blipFill>
        <p:spPr>
          <a:xfrm>
            <a:off x="0" y="0"/>
            <a:ext cx="9240251" cy="5281863"/>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3646" b="99219" l="0" r="98828">
                        <a14:foregroundMark x1="6641" y1="11198" x2="6641" y2="11198"/>
                        <a14:foregroundMark x1="3320" y1="11719" x2="3320" y2="11719"/>
                        <a14:foregroundMark x1="12109" y1="14063" x2="12109" y2="14063"/>
                        <a14:foregroundMark x1="16113" y1="14974" x2="16113" y2="14974"/>
                        <a14:foregroundMark x1="17871" y1="12891" x2="17871" y2="12891"/>
                        <a14:foregroundMark x1="13672" y1="14453" x2="13672" y2="14453"/>
                        <a14:foregroundMark x1="27637" y1="15365" x2="27637" y2="15365"/>
                        <a14:foregroundMark x1="36133" y1="19141" x2="36133" y2="19141"/>
                        <a14:foregroundMark x1="44141" y1="20313" x2="44141" y2="20313"/>
                        <a14:foregroundMark x1="40137" y1="21224" x2="40137" y2="21224"/>
                        <a14:foregroundMark x1="38184" y1="20964" x2="38184" y2="20964"/>
                        <a14:foregroundMark x1="51172" y1="22786" x2="51172" y2="22786"/>
                        <a14:foregroundMark x1="48926" y1="23698" x2="48926" y2="23698"/>
                        <a14:foregroundMark x1="46191" y1="23047" x2="46191" y2="23047"/>
                        <a14:foregroundMark x1="63867" y1="26693" x2="63867" y2="26693"/>
                        <a14:foregroundMark x1="24805" y1="17188" x2="24805" y2="17188"/>
                        <a14:foregroundMark x1="20313" y1="16276" x2="20313" y2="16276"/>
                        <a14:foregroundMark x1="22949" y1="17188" x2="22949" y2="17188"/>
                        <a14:foregroundMark x1="1367" y1="11458" x2="1367" y2="11458"/>
                        <a14:foregroundMark x1="60742" y1="85026" x2="60742" y2="85026"/>
                        <a14:foregroundMark x1="488" y1="83464" x2="76074" y2="71224"/>
                        <a14:foregroundMark x1="48926" y1="82031" x2="48926" y2="82031"/>
                        <a14:foregroundMark x1="70508" y1="86198" x2="70508" y2="86198"/>
                        <a14:foregroundMark x1="70703" y1="75130" x2="70703" y2="75130"/>
                        <a14:foregroundMark x1="66699" y1="80469" x2="66309" y2="80729"/>
                        <a14:foregroundMark x1="14258" y1="86719" x2="73633" y2="82552"/>
                        <a14:foregroundMark x1="61328" y1="93620" x2="61328" y2="93620"/>
                        <a14:foregroundMark x1="48926" y1="94531" x2="48926" y2="94531"/>
                        <a14:foregroundMark x1="58496" y1="97526" x2="58496" y2="97526"/>
                        <a14:foregroundMark x1="65625" y1="95703" x2="65625" y2="95703"/>
                        <a14:foregroundMark x1="73926" y1="88281" x2="73926" y2="88281"/>
                        <a14:foregroundMark x1="73926" y1="88281" x2="73926" y2="88281"/>
                        <a14:foregroundMark x1="73926" y1="88281" x2="73926" y2="88281"/>
                        <a14:foregroundMark x1="72363" y1="94792" x2="72363" y2="94792"/>
                        <a14:foregroundMark x1="72363" y1="94792" x2="72363" y2="94792"/>
                        <a14:foregroundMark x1="73047" y1="91276" x2="73047" y2="91276"/>
                        <a14:foregroundMark x1="67188" y1="89714" x2="67188" y2="89714"/>
                        <a14:foregroundMark x1="63379" y1="91797" x2="63379" y2="91797"/>
                        <a14:foregroundMark x1="45801" y1="97396" x2="76172" y2="90365"/>
                        <a14:foregroundMark x1="94141" y1="94271" x2="94141" y2="94271"/>
                        <a14:foregroundMark x1="89551" y1="95052" x2="89551" y2="95052"/>
                        <a14:foregroundMark x1="76074" y1="96615" x2="76074" y2="96615"/>
                        <a14:foregroundMark x1="86816" y1="95313" x2="86816" y2="95313"/>
                        <a14:foregroundMark x1="91699" y1="95703" x2="91699" y2="95703"/>
                        <a14:foregroundMark x1="79883" y1="97396" x2="98438" y2="91276"/>
                        <a14:foregroundMark x1="67188" y1="54688" x2="67188" y2="54688"/>
                        <a14:foregroundMark x1="68750" y1="55208" x2="68750" y2="55208"/>
                        <a14:backgroundMark x1="68555" y1="52865" x2="68555" y2="52865"/>
                        <a14:backgroundMark x1="67578" y1="46875" x2="67578" y2="46875"/>
                        <a14:backgroundMark x1="67871" y1="59635" x2="67871" y2="59635"/>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 y="-72190"/>
            <a:ext cx="9240253" cy="693019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69" b="90000" l="0" r="90156">
                        <a14:foregroundMark x1="82500" y1="17813" x2="82500" y2="17813"/>
                        <a14:foregroundMark x1="83281" y1="38594" x2="83281" y2="38594"/>
                        <a14:foregroundMark x1="83281" y1="46719" x2="83281" y2="46719"/>
                        <a14:foregroundMark x1="67500" y1="36250" x2="67500" y2="36250"/>
                        <a14:foregroundMark x1="20313" y1="10938" x2="20313" y2="10938"/>
                        <a14:backgroundMark x1="56094" y1="4844" x2="56094" y2="4844"/>
                        <a14:backgroundMark x1="60938" y1="9844" x2="60938" y2="9844"/>
                        <a14:backgroundMark x1="75313" y1="11719" x2="75313" y2="11719"/>
                        <a14:backgroundMark x1="98125" y1="18281" x2="0" y2="6094"/>
                        <a14:backgroundMark x1="90938" y1="35156" x2="90938" y2="35156"/>
                      </a14:backgroundRemoval>
                    </a14:imgEffect>
                  </a14:imgLayer>
                </a14:imgProps>
              </a:ext>
            </a:extLst>
          </a:blip>
          <a:stretch>
            <a:fillRect/>
          </a:stretch>
        </p:blipFill>
        <p:spPr>
          <a:xfrm>
            <a:off x="12990" y="2802540"/>
            <a:ext cx="3521243" cy="3521243"/>
          </a:xfrm>
          <a:prstGeom prst="rect">
            <a:avLst/>
          </a:prstGeom>
        </p:spPr>
      </p:pic>
      <p:pic>
        <p:nvPicPr>
          <p:cNvPr id="10" name="Picture 9"/>
          <p:cNvPicPr>
            <a:picLocks noChangeAspect="1"/>
          </p:cNvPicPr>
          <p:nvPr/>
        </p:nvPicPr>
        <p:blipFill>
          <a:blip r:embed="rId7"/>
          <a:stretch>
            <a:fillRect/>
          </a:stretch>
        </p:blipFill>
        <p:spPr>
          <a:xfrm>
            <a:off x="3283071" y="3392905"/>
            <a:ext cx="663287" cy="1307432"/>
          </a:xfrm>
          <a:prstGeom prst="rect">
            <a:avLst/>
          </a:prstGeom>
        </p:spPr>
      </p:pic>
      <p:pic>
        <p:nvPicPr>
          <p:cNvPr id="11" name="Picture 10"/>
          <p:cNvPicPr>
            <a:picLocks noChangeAspect="1"/>
          </p:cNvPicPr>
          <p:nvPr/>
        </p:nvPicPr>
        <p:blipFill>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800" b="100000" l="10000" r="90000"/>
                    </a14:imgEffect>
                  </a14:imgLayer>
                </a14:imgProps>
              </a:ext>
            </a:extLst>
          </a:blip>
          <a:stretch>
            <a:fillRect/>
          </a:stretch>
        </p:blipFill>
        <p:spPr>
          <a:xfrm>
            <a:off x="6597747" y="3147412"/>
            <a:ext cx="1552925" cy="1552925"/>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174" b="89913" l="9506" r="90000"/>
                    </a14:imgEffect>
                  </a14:imgLayer>
                </a14:imgProps>
              </a:ext>
            </a:extLst>
          </a:blip>
          <a:srcRect l="8766" t="18500"/>
          <a:stretch/>
        </p:blipFill>
        <p:spPr>
          <a:xfrm>
            <a:off x="3798552" y="3363981"/>
            <a:ext cx="2546880" cy="1199181"/>
          </a:xfrm>
          <a:prstGeom prst="rect">
            <a:avLst/>
          </a:prstGeom>
        </p:spPr>
      </p:pic>
      <p:pic>
        <p:nvPicPr>
          <p:cNvPr id="13" name="Picture 12"/>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ackgroundRemoval t="800" b="100000" l="10000" r="90000"/>
                    </a14:imgEffect>
                  </a14:imgLayer>
                </a14:imgProps>
              </a:ext>
            </a:extLst>
          </a:blip>
          <a:stretch>
            <a:fillRect/>
          </a:stretch>
        </p:blipFill>
        <p:spPr>
          <a:xfrm>
            <a:off x="6809387" y="3130607"/>
            <a:ext cx="1569730" cy="1569730"/>
          </a:xfrm>
          <a:prstGeom prst="rect">
            <a:avLst/>
          </a:prstGeom>
        </p:spPr>
      </p:pic>
      <p:pic>
        <p:nvPicPr>
          <p:cNvPr id="14" name="Picture 13"/>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800" b="100000" l="10000" r="90000"/>
                    </a14:imgEffect>
                  </a14:imgLayer>
                </a14:imgProps>
              </a:ext>
            </a:extLst>
          </a:blip>
          <a:stretch>
            <a:fillRect/>
          </a:stretch>
        </p:blipFill>
        <p:spPr>
          <a:xfrm>
            <a:off x="6191111" y="3147412"/>
            <a:ext cx="1643499" cy="1643499"/>
          </a:xfrm>
          <a:prstGeom prst="rect">
            <a:avLst/>
          </a:prstGeom>
        </p:spPr>
      </p:pic>
      <p:sp>
        <p:nvSpPr>
          <p:cNvPr id="16" name="TextBox 15"/>
          <p:cNvSpPr txBox="1"/>
          <p:nvPr/>
        </p:nvSpPr>
        <p:spPr>
          <a:xfrm>
            <a:off x="9266241" y="150846"/>
            <a:ext cx="2925759" cy="1708160"/>
          </a:xfrm>
          <a:prstGeom prst="rect">
            <a:avLst/>
          </a:prstGeom>
          <a:noFill/>
        </p:spPr>
        <p:txBody>
          <a:bodyPr wrap="square" rtlCol="0">
            <a:spAutoFit/>
          </a:bodyPr>
          <a:lstStyle/>
          <a:p>
            <a:r>
              <a:rPr lang="en-US" sz="3500" b="1">
                <a:latin typeface="Helvetica" charset="0"/>
                <a:ea typeface="Helvetica" charset="0"/>
                <a:cs typeface="Helvetica" charset="0"/>
              </a:rPr>
              <a:t>Node #2</a:t>
            </a:r>
          </a:p>
          <a:p>
            <a:r>
              <a:rPr lang="en-US" sz="3500" b="1">
                <a:latin typeface="Helvetica" charset="0"/>
                <a:ea typeface="Helvetica" charset="0"/>
                <a:cs typeface="Helvetica" charset="0"/>
              </a:rPr>
              <a:t>13731 Linwood</a:t>
            </a:r>
          </a:p>
        </p:txBody>
      </p:sp>
      <p:sp>
        <p:nvSpPr>
          <p:cNvPr id="3" name="TextBox 2"/>
          <p:cNvSpPr txBox="1"/>
          <p:nvPr/>
        </p:nvSpPr>
        <p:spPr>
          <a:xfrm>
            <a:off x="9371648" y="2480970"/>
            <a:ext cx="2871803" cy="2585323"/>
          </a:xfrm>
          <a:prstGeom prst="rect">
            <a:avLst/>
          </a:prstGeom>
          <a:noFill/>
        </p:spPr>
        <p:txBody>
          <a:bodyPr wrap="square" rtlCol="0">
            <a:spAutoFit/>
          </a:bodyPr>
          <a:lstStyle/>
          <a:p>
            <a:r>
              <a:rPr lang="en-US">
                <a:latin typeface="Helvetica" charset="0"/>
                <a:ea typeface="Helvetica" charset="0"/>
                <a:cs typeface="Helvetica" charset="0"/>
              </a:rPr>
              <a:t>Commercial Redevelopment</a:t>
            </a:r>
          </a:p>
          <a:p>
            <a:pPr marL="285750" indent="-285750">
              <a:buFont typeface="Arial" charset="0"/>
              <a:buChar char="•"/>
            </a:pPr>
            <a:r>
              <a:rPr lang="en-US">
                <a:latin typeface="Helvetica" charset="0"/>
                <a:ea typeface="Helvetica" charset="0"/>
                <a:cs typeface="Helvetica" charset="0"/>
              </a:rPr>
              <a:t>Mixed-use, </a:t>
            </a:r>
            <a:r>
              <a:rPr lang="en-US" err="1">
                <a:latin typeface="Helvetica" charset="0"/>
                <a:ea typeface="Helvetica" charset="0"/>
                <a:cs typeface="Helvetica" charset="0"/>
              </a:rPr>
              <a:t>ProsperUs</a:t>
            </a:r>
            <a:r>
              <a:rPr lang="en-US">
                <a:latin typeface="Helvetica" charset="0"/>
                <a:ea typeface="Helvetica" charset="0"/>
                <a:cs typeface="Helvetica" charset="0"/>
              </a:rPr>
              <a:t> graduates on ground floor, office on second</a:t>
            </a:r>
          </a:p>
          <a:p>
            <a:pPr marL="285750" indent="-285750">
              <a:buFont typeface="Arial" charset="0"/>
              <a:buChar char="•"/>
            </a:pPr>
            <a:r>
              <a:rPr lang="en-US">
                <a:latin typeface="Helvetica" charset="0"/>
                <a:ea typeface="Helvetica" charset="0"/>
                <a:cs typeface="Helvetica" charset="0"/>
              </a:rPr>
              <a:t>Michigan Opportunity Resource Fund to fund </a:t>
            </a:r>
          </a:p>
          <a:p>
            <a:pPr marL="285750" indent="-285750">
              <a:buFont typeface="Arial" charset="0"/>
              <a:buChar char="•"/>
            </a:pPr>
            <a:r>
              <a:rPr lang="en-US">
                <a:latin typeface="Helvetica" charset="0"/>
                <a:ea typeface="Helvetica" charset="0"/>
                <a:cs typeface="Helvetica" charset="0"/>
              </a:rPr>
              <a:t>Historic Tax Incentives</a:t>
            </a:r>
          </a:p>
          <a:p>
            <a:pPr marL="285750" indent="-285750">
              <a:buFont typeface="Arial" charset="0"/>
              <a:buChar char="•"/>
            </a:pPr>
            <a:endParaRPr lang="en-US">
              <a:latin typeface="Helvetica" charset="0"/>
              <a:ea typeface="Helvetica" charset="0"/>
              <a:cs typeface="Helvetica" charset="0"/>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saturation sat="66000"/>
                    </a14:imgEffect>
                  </a14:imgLayer>
                </a14:imgProps>
              </a:ext>
            </a:extLst>
          </a:blip>
          <a:stretch>
            <a:fillRect/>
          </a:stretch>
        </p:blipFill>
        <p:spPr>
          <a:xfrm>
            <a:off x="2397560" y="4125433"/>
            <a:ext cx="715793" cy="1552906"/>
          </a:xfrm>
          <a:prstGeom prst="rect">
            <a:avLst/>
          </a:prstGeom>
        </p:spPr>
      </p:pic>
      <p:pic>
        <p:nvPicPr>
          <p:cNvPr id="19" name="Picture 18"/>
          <p:cNvPicPr>
            <a:picLocks noChangeAspect="1"/>
          </p:cNvPicPr>
          <p:nvPr/>
        </p:nvPicPr>
        <p:blipFill>
          <a:blip r:embed="rId14"/>
          <a:stretch>
            <a:fillRect/>
          </a:stretch>
        </p:blipFill>
        <p:spPr>
          <a:xfrm>
            <a:off x="3505138" y="3806455"/>
            <a:ext cx="598843" cy="1259837"/>
          </a:xfrm>
          <a:prstGeom prst="rect">
            <a:avLst/>
          </a:prstGeom>
        </p:spPr>
      </p:pic>
    </p:spTree>
    <p:extLst>
      <p:ext uri="{BB962C8B-B14F-4D97-AF65-F5344CB8AC3E}">
        <p14:creationId xmlns:p14="http://schemas.microsoft.com/office/powerpoint/2010/main" val="181181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57178" y="3029524"/>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6" name="Rectangle 35"/>
          <p:cNvSpPr/>
          <p:nvPr/>
        </p:nvSpPr>
        <p:spPr>
          <a:xfrm>
            <a:off x="273772" y="3725758"/>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2397" y="4610445"/>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90688" y="5558699"/>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70304" y="3029524"/>
            <a:ext cx="3302747" cy="3416320"/>
          </a:xfrm>
          <a:prstGeom prst="rect">
            <a:avLst/>
          </a:prstGeom>
          <a:noFill/>
        </p:spPr>
        <p:txBody>
          <a:bodyPr wrap="square" rtlCol="0">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Commercial Redevelopment &amp; Support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Green </a:t>
            </a:r>
            <a:r>
              <a:rPr lang="en-US" b="1" err="1">
                <a:solidFill>
                  <a:srgbClr val="00B050"/>
                </a:solidFill>
                <a:latin typeface="Helvetica" charset="0"/>
                <a:ea typeface="Helvetica" charset="0"/>
                <a:cs typeface="Helvetica" charset="0"/>
              </a:rPr>
              <a:t>Stormwater</a:t>
            </a:r>
            <a:r>
              <a:rPr lang="en-US" b="1">
                <a:solidFill>
                  <a:srgbClr val="00B050"/>
                </a:solidFill>
                <a:latin typeface="Helvetica" charset="0"/>
                <a:ea typeface="Helvetica" charset="0"/>
                <a:cs typeface="Helvetica" charset="0"/>
              </a:rPr>
              <a:t> Infrastructure &amp; Temporary activation</a:t>
            </a:r>
          </a:p>
          <a:p>
            <a:endParaRPr lang="en-US" b="1">
              <a:solidFill>
                <a:srgbClr val="7030A0"/>
              </a:solidFill>
              <a:latin typeface="Helvetica" charset="0"/>
              <a:ea typeface="Helvetica" charset="0"/>
              <a:cs typeface="Helvetica" charset="0"/>
            </a:endParaRPr>
          </a:p>
          <a:p>
            <a:r>
              <a:rPr lang="en-US" b="1">
                <a:solidFill>
                  <a:srgbClr val="7030A0"/>
                </a:solidFill>
                <a:latin typeface="Helvetica" charset="0"/>
                <a:ea typeface="Helvetica" charset="0"/>
                <a:cs typeface="Helvetica" charset="0"/>
              </a:rPr>
              <a:t>Green </a:t>
            </a:r>
            <a:r>
              <a:rPr lang="en-US" b="1" err="1">
                <a:solidFill>
                  <a:srgbClr val="7030A0"/>
                </a:solidFill>
                <a:latin typeface="Helvetica" charset="0"/>
                <a:ea typeface="Helvetica" charset="0"/>
                <a:cs typeface="Helvetica" charset="0"/>
              </a:rPr>
              <a:t>Stormwater</a:t>
            </a:r>
            <a:r>
              <a:rPr lang="en-US" b="1">
                <a:solidFill>
                  <a:srgbClr val="7030A0"/>
                </a:solidFill>
                <a:latin typeface="Helvetica" charset="0"/>
                <a:ea typeface="Helvetica" charset="0"/>
                <a:cs typeface="Helvetica" charset="0"/>
              </a:rPr>
              <a:t> Infrastructure &amp; Temporary activation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589" t="-750"/>
          <a:stretch/>
        </p:blipFill>
        <p:spPr>
          <a:xfrm>
            <a:off x="1659640" y="557524"/>
            <a:ext cx="2345952" cy="1892013"/>
          </a:xfrm>
          <a:prstGeom prst="rect">
            <a:avLst/>
          </a:prstGeom>
        </p:spPr>
      </p:pic>
      <p:sp>
        <p:nvSpPr>
          <p:cNvPr id="7" name="Rectangle 6"/>
          <p:cNvSpPr/>
          <p:nvPr/>
        </p:nvSpPr>
        <p:spPr>
          <a:xfrm rot="19963627">
            <a:off x="2923810" y="164299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6563" y="679445"/>
            <a:ext cx="1812758" cy="1569660"/>
          </a:xfrm>
          <a:prstGeom prst="rect">
            <a:avLst/>
          </a:prstGeom>
          <a:noFill/>
        </p:spPr>
        <p:txBody>
          <a:bodyPr wrap="square" rtlCol="0">
            <a:spAutoFit/>
          </a:bodyPr>
          <a:lstStyle/>
          <a:p>
            <a:pPr algn="r"/>
            <a:r>
              <a:rPr lang="en-US" sz="2400" b="1">
                <a:latin typeface="Helvetica" charset="0"/>
                <a:ea typeface="Helvetica" charset="0"/>
                <a:cs typeface="Helvetica" charset="0"/>
              </a:rPr>
              <a:t>Node #2:</a:t>
            </a:r>
          </a:p>
          <a:p>
            <a:pPr algn="r"/>
            <a:r>
              <a:rPr lang="en-US" sz="2400" b="1">
                <a:latin typeface="Helvetica" charset="0"/>
                <a:ea typeface="Helvetica" charset="0"/>
                <a:cs typeface="Helvetica" charset="0"/>
              </a:rPr>
              <a:t>Linwood, Ford to Clements</a:t>
            </a:r>
          </a:p>
        </p:txBody>
      </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23879" t="3755" r="7517" b="13410"/>
          <a:stretch/>
        </p:blipFill>
        <p:spPr>
          <a:xfrm>
            <a:off x="4428102" y="-1"/>
            <a:ext cx="7778745" cy="6858001"/>
          </a:xfrm>
          <a:prstGeom prst="rect">
            <a:avLst/>
          </a:prstGeom>
        </p:spPr>
      </p:pic>
      <p:sp>
        <p:nvSpPr>
          <p:cNvPr id="44" name="Rectangle 43"/>
          <p:cNvSpPr/>
          <p:nvPr/>
        </p:nvSpPr>
        <p:spPr>
          <a:xfrm rot="20040000">
            <a:off x="6485437" y="1307593"/>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9980000">
            <a:off x="8763610" y="3688946"/>
            <a:ext cx="457200" cy="727536"/>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20040000">
            <a:off x="8066092" y="4460095"/>
            <a:ext cx="457200" cy="38468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20040000">
            <a:off x="7709147" y="1723985"/>
            <a:ext cx="457200" cy="313365"/>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20040000">
            <a:off x="6864939" y="2078045"/>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20040000">
            <a:off x="8323895" y="2957794"/>
            <a:ext cx="457200" cy="314043"/>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0040000">
            <a:off x="8008613" y="2316584"/>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20040000">
            <a:off x="6575612" y="1598961"/>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20040000">
            <a:off x="6625482" y="1696151"/>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20040000">
            <a:off x="6668225" y="1790497"/>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20040000">
            <a:off x="6720113" y="1888155"/>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20040000">
            <a:off x="6772002" y="1985344"/>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20040000">
            <a:off x="7205262" y="2764803"/>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20040000">
            <a:off x="7501116" y="3312530"/>
            <a:ext cx="457200" cy="41603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20040000">
            <a:off x="7614612" y="1629952"/>
            <a:ext cx="457200" cy="103503"/>
          </a:xfrm>
          <a:prstGeom prst="rect">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20040000">
            <a:off x="7569897" y="1544060"/>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20040000">
            <a:off x="7363344" y="3152386"/>
            <a:ext cx="457200" cy="18288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20040000">
            <a:off x="7299187" y="3063165"/>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980000">
            <a:off x="9024461" y="4358463"/>
            <a:ext cx="457200" cy="427605"/>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20040000">
            <a:off x="8109890" y="259246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20040000">
            <a:off x="8204430" y="2771357"/>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980000">
            <a:off x="8229531" y="4824524"/>
            <a:ext cx="457200" cy="310896"/>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20040000">
            <a:off x="7929203" y="4273092"/>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20040000">
            <a:off x="7839759" y="408817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20040000">
            <a:off x="7446703" y="1083531"/>
            <a:ext cx="457200" cy="48940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26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alphaModFix amt="85000"/>
            <a:extLst>
              <a:ext uri="{28A0092B-C50C-407E-A947-70E740481C1C}">
                <a14:useLocalDpi xmlns:a14="http://schemas.microsoft.com/office/drawing/2010/main" val="0"/>
              </a:ext>
            </a:extLst>
          </a:blip>
          <a:srcRect l="19189" t="101" r="10012" b="-1"/>
          <a:stretch/>
        </p:blipFill>
        <p:spPr>
          <a:xfrm>
            <a:off x="4413255" y="0"/>
            <a:ext cx="7778745" cy="6858000"/>
          </a:xfrm>
          <a:prstGeom prst="rect">
            <a:avLst/>
          </a:prstGeom>
        </p:spPr>
      </p:pic>
      <p:sp>
        <p:nvSpPr>
          <p:cNvPr id="13" name="Rectangle 12"/>
          <p:cNvSpPr/>
          <p:nvPr/>
        </p:nvSpPr>
        <p:spPr>
          <a:xfrm rot="20040000">
            <a:off x="6485437" y="1307593"/>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980000">
            <a:off x="8763610" y="3688946"/>
            <a:ext cx="457200" cy="727536"/>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040000">
            <a:off x="8066092" y="4460095"/>
            <a:ext cx="457200" cy="38468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0040000">
            <a:off x="7709147" y="1723985"/>
            <a:ext cx="457200" cy="313365"/>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0040000">
            <a:off x="6864939" y="2078045"/>
            <a:ext cx="457200" cy="31336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0040000">
            <a:off x="8323895" y="2957794"/>
            <a:ext cx="457200" cy="314043"/>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040000">
            <a:off x="8008613" y="2316584"/>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0040000">
            <a:off x="6575612" y="1598961"/>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040000">
            <a:off x="6625482" y="1696151"/>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040000">
            <a:off x="6668225" y="1790497"/>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040000">
            <a:off x="6720113" y="1888155"/>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0040000">
            <a:off x="6772002" y="1985344"/>
            <a:ext cx="457200" cy="94511"/>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0040000">
            <a:off x="7205262" y="2764803"/>
            <a:ext cx="457200" cy="31336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040000">
            <a:off x="7501116" y="3312530"/>
            <a:ext cx="457200" cy="41603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0040000">
            <a:off x="7614612" y="1629952"/>
            <a:ext cx="457200" cy="103503"/>
          </a:xfrm>
          <a:prstGeom prst="rect">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040000">
            <a:off x="7569897" y="1544060"/>
            <a:ext cx="457200" cy="9451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040000">
            <a:off x="7363344" y="3152386"/>
            <a:ext cx="457200" cy="18288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0040000">
            <a:off x="7299187" y="3063165"/>
            <a:ext cx="457200" cy="94511"/>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980000">
            <a:off x="9024461" y="4358463"/>
            <a:ext cx="457200" cy="427605"/>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040000">
            <a:off x="8109890" y="259246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040000">
            <a:off x="8204430" y="2771357"/>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19980000">
            <a:off x="8229531" y="4824524"/>
            <a:ext cx="457200" cy="310896"/>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20040000">
            <a:off x="7929203" y="4273092"/>
            <a:ext cx="457200" cy="199153"/>
          </a:xfrm>
          <a:prstGeom prst="rect">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0040000">
            <a:off x="7839759" y="4088170"/>
            <a:ext cx="457200" cy="1991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040000">
            <a:off x="7446703" y="1083531"/>
            <a:ext cx="457200" cy="48940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8050" y="3842588"/>
            <a:ext cx="457200" cy="31089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6" name="Rectangle 35"/>
          <p:cNvSpPr/>
          <p:nvPr/>
        </p:nvSpPr>
        <p:spPr>
          <a:xfrm>
            <a:off x="374644" y="4538822"/>
            <a:ext cx="457200" cy="31089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4644" y="5236488"/>
            <a:ext cx="457200" cy="31089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4644" y="5775831"/>
            <a:ext cx="457200" cy="31089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073994">
            <a:off x="10189915" y="5605669"/>
            <a:ext cx="2638190" cy="292388"/>
          </a:xfrm>
          <a:prstGeom prst="rect">
            <a:avLst/>
          </a:prstGeom>
          <a:noFill/>
        </p:spPr>
        <p:txBody>
          <a:bodyPr wrap="square" rtlCol="0">
            <a:spAutoFit/>
          </a:bodyPr>
          <a:lstStyle/>
          <a:p>
            <a:r>
              <a:rPr lang="en-US" sz="1300"/>
              <a:t>Davison</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589" t="-750"/>
          <a:stretch/>
        </p:blipFill>
        <p:spPr>
          <a:xfrm>
            <a:off x="1659640" y="557524"/>
            <a:ext cx="2345952" cy="1892013"/>
          </a:xfrm>
          <a:prstGeom prst="rect">
            <a:avLst/>
          </a:prstGeom>
        </p:spPr>
      </p:pic>
      <p:sp>
        <p:nvSpPr>
          <p:cNvPr id="7" name="Rectangle 6"/>
          <p:cNvSpPr/>
          <p:nvPr/>
        </p:nvSpPr>
        <p:spPr>
          <a:xfrm rot="19963627">
            <a:off x="2923810" y="1642992"/>
            <a:ext cx="91440"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6563" y="679445"/>
            <a:ext cx="1812758" cy="1569660"/>
          </a:xfrm>
          <a:prstGeom prst="rect">
            <a:avLst/>
          </a:prstGeom>
          <a:noFill/>
        </p:spPr>
        <p:txBody>
          <a:bodyPr wrap="square" rtlCol="0">
            <a:spAutoFit/>
          </a:bodyPr>
          <a:lstStyle/>
          <a:p>
            <a:pPr algn="r"/>
            <a:r>
              <a:rPr lang="en-US" sz="2400" b="1">
                <a:latin typeface="Helvetica" charset="0"/>
                <a:ea typeface="Helvetica" charset="0"/>
                <a:cs typeface="Helvetica" charset="0"/>
              </a:rPr>
              <a:t>Node #2:</a:t>
            </a:r>
          </a:p>
          <a:p>
            <a:pPr algn="r"/>
            <a:r>
              <a:rPr lang="en-US" sz="2400" b="1">
                <a:latin typeface="Helvetica" charset="0"/>
                <a:ea typeface="Helvetica" charset="0"/>
                <a:cs typeface="Helvetica" charset="0"/>
              </a:rPr>
              <a:t>Linwood, Ford to Clements</a:t>
            </a:r>
          </a:p>
        </p:txBody>
      </p:sp>
      <p:sp>
        <p:nvSpPr>
          <p:cNvPr id="39" name="TextBox 38"/>
          <p:cNvSpPr txBox="1"/>
          <p:nvPr>
            <p:extLst>
              <p:ext uri="{D42A27DB-BD31-4B8C-83A1-F6EECF244321}">
                <p14:modId xmlns:p14="http://schemas.microsoft.com/office/powerpoint/2010/main" val="291726925"/>
              </p:ext>
            </p:extLst>
          </p:nvPr>
        </p:nvSpPr>
        <p:spPr>
          <a:xfrm>
            <a:off x="901309" y="3842588"/>
            <a:ext cx="3302747" cy="2308324"/>
          </a:xfrm>
          <a:prstGeom prst="rect">
            <a:avLst/>
          </a:prstGeom>
          <a:noFill/>
        </p:spPr>
        <p:txBody>
          <a:bodyPr wrap="square" rtlCol="0" anchor="t">
            <a:spAutoFit/>
          </a:bodyPr>
          <a:lstStyle/>
          <a:p>
            <a:r>
              <a:rPr lang="en-US" b="1">
                <a:solidFill>
                  <a:srgbClr val="00B0F0"/>
                </a:solidFill>
                <a:latin typeface="Helvetica" charset="0"/>
                <a:ea typeface="Helvetica" charset="0"/>
                <a:cs typeface="Helvetica" charset="0"/>
              </a:rPr>
              <a:t>Privately Owned</a:t>
            </a:r>
          </a:p>
          <a:p>
            <a:endParaRPr lang="en-US" b="1">
              <a:latin typeface="Helvetica" charset="0"/>
              <a:ea typeface="Helvetica" charset="0"/>
              <a:cs typeface="Helvetica" charset="0"/>
            </a:endParaRPr>
          </a:p>
          <a:p>
            <a:r>
              <a:rPr lang="en-US" b="1">
                <a:solidFill>
                  <a:srgbClr val="FF0000"/>
                </a:solidFill>
                <a:latin typeface="Helvetica" charset="0"/>
                <a:ea typeface="Helvetica" charset="0"/>
                <a:cs typeface="Helvetica" charset="0"/>
              </a:rPr>
              <a:t>Privately Owned – Foreclosed or Delinquent</a:t>
            </a:r>
          </a:p>
          <a:p>
            <a:endParaRPr lang="en-US" b="1">
              <a:solidFill>
                <a:srgbClr val="00B050"/>
              </a:solidFill>
              <a:latin typeface="Helvetica" charset="0"/>
              <a:ea typeface="Helvetica" charset="0"/>
              <a:cs typeface="Helvetica" charset="0"/>
            </a:endParaRPr>
          </a:p>
          <a:p>
            <a:r>
              <a:rPr lang="en-US" b="1">
                <a:solidFill>
                  <a:srgbClr val="00B050"/>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Tree>
    <p:extLst>
      <p:ext uri="{BB962C8B-B14F-4D97-AF65-F5344CB8AC3E}">
        <p14:creationId xmlns:p14="http://schemas.microsoft.com/office/powerpoint/2010/main" val="111266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s-media-cache-ak0.pinimg.com/736x/ea/84/34/ea8434872277306b4d57e2ad0ae4bc89.jpg"/>
          <p:cNvPicPr>
            <a:picLocks noChangeAspect="1" noChangeArrowheads="1"/>
          </p:cNvPicPr>
          <p:nvPr/>
        </p:nvPicPr>
        <p:blipFill rotWithShape="1">
          <a:blip r:embed="rId3">
            <a:extLst>
              <a:ext uri="{28A0092B-C50C-407E-A947-70E740481C1C}">
                <a14:useLocalDpi xmlns:a14="http://schemas.microsoft.com/office/drawing/2010/main" val="0"/>
              </a:ext>
            </a:extLst>
          </a:blip>
          <a:srcRect r="36682"/>
          <a:stretch/>
        </p:blipFill>
        <p:spPr bwMode="auto">
          <a:xfrm>
            <a:off x="7059072" y="0"/>
            <a:ext cx="2502568" cy="296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5153"/>
            <a:ext cx="5232400" cy="1325563"/>
          </a:xfrm>
        </p:spPr>
        <p:txBody>
          <a:bodyPr>
            <a:normAutofit fontScale="90000"/>
          </a:bodyPr>
          <a:lstStyle/>
          <a:p>
            <a:r>
              <a:rPr lang="en-US" sz="4200" b="1">
                <a:solidFill>
                  <a:schemeClr val="tx1"/>
                </a:solidFill>
                <a:latin typeface="Helvetica" charset="0"/>
                <a:ea typeface="Helvetica" charset="0"/>
                <a:cs typeface="Helvetica" charset="0"/>
              </a:rPr>
              <a:t>Tactical Urbanism:</a:t>
            </a:r>
            <a:br>
              <a:rPr lang="en-US" sz="4200" b="1">
                <a:solidFill>
                  <a:schemeClr val="tx1"/>
                </a:solidFill>
                <a:latin typeface="Helvetica" charset="0"/>
                <a:ea typeface="Helvetica" charset="0"/>
                <a:cs typeface="Helvetica" charset="0"/>
              </a:rPr>
            </a:br>
            <a:r>
              <a:rPr lang="en-US" sz="2700" b="1">
                <a:latin typeface="Helvetica" charset="0"/>
                <a:ea typeface="Helvetica" charset="0"/>
                <a:cs typeface="Helvetica" charset="0"/>
              </a:rPr>
              <a:t>Strategies for Temporary Activation</a:t>
            </a:r>
            <a:endParaRPr lang="en-US" sz="2700" b="1">
              <a:solidFill>
                <a:schemeClr val="tx1"/>
              </a:solidFill>
              <a:latin typeface="Helvetica" charset="0"/>
              <a:ea typeface="Helvetica" charset="0"/>
              <a:cs typeface="Helvetica" charset="0"/>
            </a:endParaRPr>
          </a:p>
        </p:txBody>
      </p:sp>
      <p:pic>
        <p:nvPicPr>
          <p:cNvPr id="4" name="Picture 2" descr="http://www.glenwoodnyc.com/manhattan-living/wp-content/uploads/2011/06/5-high-line-2-la-newyorkina-popscicles.jpg"/>
          <p:cNvPicPr>
            <a:picLocks noChangeAspect="1" noChangeArrowheads="1"/>
          </p:cNvPicPr>
          <p:nvPr/>
        </p:nvPicPr>
        <p:blipFill rotWithShape="1">
          <a:blip r:embed="rId4">
            <a:extLst>
              <a:ext uri="{28A0092B-C50C-407E-A947-70E740481C1C}">
                <a14:useLocalDpi xmlns:a14="http://schemas.microsoft.com/office/drawing/2010/main" val="0"/>
              </a:ext>
            </a:extLst>
          </a:blip>
          <a:srcRect t="39569" r="46087"/>
          <a:stretch/>
        </p:blipFill>
        <p:spPr bwMode="auto">
          <a:xfrm>
            <a:off x="9971773" y="4991505"/>
            <a:ext cx="2220227" cy="1866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25982" t="26620" r="27527" b="18406"/>
          <a:stretch/>
        </p:blipFill>
        <p:spPr>
          <a:xfrm>
            <a:off x="8697984" y="2666198"/>
            <a:ext cx="3494015" cy="232400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940" y="4988906"/>
            <a:ext cx="3322833" cy="1869094"/>
          </a:xfrm>
          <a:prstGeom prst="rect">
            <a:avLst/>
          </a:prstGeom>
        </p:spPr>
      </p:pic>
      <p:pic>
        <p:nvPicPr>
          <p:cNvPr id="8" name="Picture 2" descr="http://newsinfo.inquirer.net/files/2015/01/L0127LFL-1.jpg"/>
          <p:cNvPicPr>
            <a:picLocks noChangeAspect="1" noChangeArrowheads="1"/>
          </p:cNvPicPr>
          <p:nvPr/>
        </p:nvPicPr>
        <p:blipFill rotWithShape="1">
          <a:blip r:embed="rId7">
            <a:extLst>
              <a:ext uri="{28A0092B-C50C-407E-A947-70E740481C1C}">
                <a14:useLocalDpi xmlns:a14="http://schemas.microsoft.com/office/drawing/2010/main" val="0"/>
              </a:ext>
            </a:extLst>
          </a:blip>
          <a:srcRect l="11721" t="3739" r="31864" b="2286"/>
          <a:stretch/>
        </p:blipFill>
        <p:spPr bwMode="auto">
          <a:xfrm>
            <a:off x="4693828" y="4397711"/>
            <a:ext cx="2246357" cy="24602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austinot.com/wp-content/uploads/2013/03/Straight-Forward-Terrain-Wells-Branch-Disc-Golf-Cours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97" r="19008" b="1475"/>
          <a:stretch/>
        </p:blipFill>
        <p:spPr bwMode="auto">
          <a:xfrm>
            <a:off x="9472993" y="0"/>
            <a:ext cx="2719007" cy="266489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2954" y="2973947"/>
            <a:ext cx="2135030" cy="1422464"/>
          </a:xfrm>
          <a:prstGeom prst="rect">
            <a:avLst/>
          </a:prstGeom>
        </p:spPr>
      </p:pic>
      <p:pic>
        <p:nvPicPr>
          <p:cNvPr id="12" name="Picture 11"/>
          <p:cNvPicPr>
            <a:picLocks noChangeAspect="1"/>
          </p:cNvPicPr>
          <p:nvPr/>
        </p:nvPicPr>
        <p:blipFill rotWithShape="1">
          <a:blip r:embed="rId10"/>
          <a:srcRect l="54932" t="47499" r="13565" b="21066"/>
          <a:stretch/>
        </p:blipFill>
        <p:spPr>
          <a:xfrm>
            <a:off x="6905132" y="4406093"/>
            <a:ext cx="1792851" cy="1006271"/>
          </a:xfrm>
          <a:prstGeom prst="rect">
            <a:avLst/>
          </a:prstGeom>
        </p:spPr>
      </p:pic>
      <p:pic>
        <p:nvPicPr>
          <p:cNvPr id="13" name="Picture 2" descr="https://c1.staticflickr.com/1/26/61217171_fc8d763c78_z.jpg?zz=1"/>
          <p:cNvPicPr>
            <a:picLocks noChangeAspect="1" noChangeArrowheads="1"/>
          </p:cNvPicPr>
          <p:nvPr/>
        </p:nvPicPr>
        <p:blipFill rotWithShape="1">
          <a:blip r:embed="rId11">
            <a:extLst>
              <a:ext uri="{28A0092B-C50C-407E-A947-70E740481C1C}">
                <a14:useLocalDpi xmlns:a14="http://schemas.microsoft.com/office/drawing/2010/main" val="0"/>
              </a:ext>
            </a:extLst>
          </a:blip>
          <a:srcRect t="31294"/>
          <a:stretch/>
        </p:blipFill>
        <p:spPr bwMode="auto">
          <a:xfrm>
            <a:off x="4702431" y="2664897"/>
            <a:ext cx="1890136" cy="17315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ooltireswings.com/uploads/2/0/0/6/20069861/140916078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425693" y="1578768"/>
            <a:ext cx="1511488" cy="10764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10861" t="13339" r="43261"/>
          <a:stretch/>
        </p:blipFill>
        <p:spPr>
          <a:xfrm flipH="1">
            <a:off x="4994104" y="48015"/>
            <a:ext cx="784993" cy="2633932"/>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34952" y="6615"/>
            <a:ext cx="1491064" cy="264860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0217" y="5140344"/>
            <a:ext cx="3053610" cy="1717656"/>
          </a:xfrm>
          <a:prstGeom prst="rect">
            <a:avLst/>
          </a:prstGeom>
        </p:spPr>
      </p:pic>
      <p:pic>
        <p:nvPicPr>
          <p:cNvPr id="18" name="Picture 2" descr="Image result for Street piano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32269" y="4033510"/>
            <a:ext cx="2631938" cy="17514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Human size chess piece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54621" y="2764324"/>
            <a:ext cx="1977875" cy="11207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city repair painted crosswalk"/>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55866" y="5377909"/>
            <a:ext cx="2154220" cy="14575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36338" y="1178404"/>
            <a:ext cx="8596668" cy="3880773"/>
          </a:xfrm>
        </p:spPr>
        <p:txBody>
          <a:bodyPr>
            <a:normAutofit/>
          </a:bodyPr>
          <a:lstStyle/>
          <a:p>
            <a:endParaRPr lang="en-US" sz="1800">
              <a:latin typeface="Helvetica" charset="0"/>
              <a:ea typeface="Helvetica" charset="0"/>
              <a:cs typeface="Helvetica" charset="0"/>
            </a:endParaRPr>
          </a:p>
          <a:p>
            <a:r>
              <a:rPr lang="en-US" sz="1800">
                <a:latin typeface="Helvetica" charset="0"/>
                <a:ea typeface="Helvetica" charset="0"/>
                <a:cs typeface="Helvetica" charset="0"/>
              </a:rPr>
              <a:t>Pictures:</a:t>
            </a:r>
          </a:p>
          <a:p>
            <a:pPr lvl="1"/>
            <a:r>
              <a:rPr lang="en-US" sz="1800">
                <a:latin typeface="Helvetica" charset="0"/>
                <a:ea typeface="Helvetica" charset="0"/>
                <a:cs typeface="Helvetica" charset="0"/>
              </a:rPr>
              <a:t>Statues</a:t>
            </a:r>
          </a:p>
          <a:p>
            <a:pPr lvl="1"/>
            <a:r>
              <a:rPr lang="en-US" sz="1800">
                <a:latin typeface="Helvetica" charset="0"/>
                <a:ea typeface="Helvetica" charset="0"/>
                <a:cs typeface="Helvetica" charset="0"/>
              </a:rPr>
              <a:t>Street pianos</a:t>
            </a:r>
          </a:p>
          <a:p>
            <a:pPr lvl="1"/>
            <a:r>
              <a:rPr lang="en-US" sz="1800">
                <a:latin typeface="Helvetica" charset="0"/>
                <a:ea typeface="Helvetica" charset="0"/>
                <a:cs typeface="Helvetica" charset="0"/>
              </a:rPr>
              <a:t>Performers</a:t>
            </a:r>
          </a:p>
          <a:p>
            <a:pPr lvl="1"/>
            <a:r>
              <a:rPr lang="en-US" sz="1800">
                <a:latin typeface="Helvetica" charset="0"/>
                <a:ea typeface="Helvetica" charset="0"/>
                <a:cs typeface="Helvetica" charset="0"/>
              </a:rPr>
              <a:t>Little free libraries</a:t>
            </a:r>
          </a:p>
          <a:p>
            <a:pPr lvl="1"/>
            <a:r>
              <a:rPr lang="en-US" sz="1800">
                <a:latin typeface="Helvetica" charset="0"/>
                <a:ea typeface="Helvetica" charset="0"/>
                <a:cs typeface="Helvetica" charset="0"/>
              </a:rPr>
              <a:t>Mobile vendors </a:t>
            </a:r>
          </a:p>
          <a:p>
            <a:pPr lvl="1"/>
            <a:r>
              <a:rPr lang="en-US" sz="1800">
                <a:latin typeface="Helvetica" charset="0"/>
                <a:ea typeface="Helvetica" charset="0"/>
                <a:cs typeface="Helvetica" charset="0"/>
              </a:rPr>
              <a:t>Murals and DIA inside out</a:t>
            </a:r>
          </a:p>
          <a:p>
            <a:pPr lvl="1"/>
            <a:r>
              <a:rPr lang="en-US" sz="1800">
                <a:latin typeface="Helvetica" charset="0"/>
                <a:ea typeface="Helvetica" charset="0"/>
                <a:cs typeface="Helvetica" charset="0"/>
              </a:rPr>
              <a:t>Non electric exercise equipment</a:t>
            </a:r>
          </a:p>
          <a:p>
            <a:pPr lvl="1"/>
            <a:r>
              <a:rPr lang="en-US" sz="1800">
                <a:latin typeface="Helvetica" charset="0"/>
                <a:ea typeface="Helvetica" charset="0"/>
                <a:cs typeface="Helvetica" charset="0"/>
              </a:rPr>
              <a:t>Human sized games</a:t>
            </a:r>
          </a:p>
          <a:p>
            <a:pPr lvl="1"/>
            <a:r>
              <a:rPr lang="en-US" sz="1800">
                <a:latin typeface="Helvetica" charset="0"/>
                <a:ea typeface="Helvetica" charset="0"/>
                <a:cs typeface="Helvetica" charset="0"/>
              </a:rPr>
              <a:t>Decorative cross walks</a:t>
            </a:r>
          </a:p>
          <a:p>
            <a:pPr lvl="1"/>
            <a:r>
              <a:rPr lang="en-US" sz="1800">
                <a:latin typeface="Helvetica" charset="0"/>
                <a:ea typeface="Helvetica" charset="0"/>
                <a:cs typeface="Helvetica" charset="0"/>
              </a:rPr>
              <a:t>Ice Sculptures</a:t>
            </a:r>
          </a:p>
          <a:p>
            <a:endParaRPr lang="en-US" sz="1800">
              <a:latin typeface="Helvetica" charset="0"/>
              <a:ea typeface="Helvetica" charset="0"/>
              <a:cs typeface="Helvetica" charset="0"/>
            </a:endParaRPr>
          </a:p>
        </p:txBody>
      </p:sp>
    </p:spTree>
    <p:extLst>
      <p:ext uri="{BB962C8B-B14F-4D97-AF65-F5344CB8AC3E}">
        <p14:creationId xmlns:p14="http://schemas.microsoft.com/office/powerpoint/2010/main" val="63728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6472"/>
          </a:xfrm>
          <a:prstGeom prst="rect">
            <a:avLst/>
          </a:prstGeom>
        </p:spPr>
      </p:pic>
      <p:sp>
        <p:nvSpPr>
          <p:cNvPr id="21" name="7-Point Star 20"/>
          <p:cNvSpPr/>
          <p:nvPr/>
        </p:nvSpPr>
        <p:spPr>
          <a:xfrm>
            <a:off x="5277758" y="2757569"/>
            <a:ext cx="691662" cy="559191"/>
          </a:xfrm>
          <a:prstGeom prst="star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7-Point Star 31"/>
          <p:cNvSpPr/>
          <p:nvPr/>
        </p:nvSpPr>
        <p:spPr>
          <a:xfrm>
            <a:off x="5638214" y="3398886"/>
            <a:ext cx="691662" cy="559191"/>
          </a:xfrm>
          <a:prstGeom prst="star7">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7-Point Star 25"/>
          <p:cNvSpPr/>
          <p:nvPr/>
        </p:nvSpPr>
        <p:spPr>
          <a:xfrm>
            <a:off x="10932610" y="349438"/>
            <a:ext cx="365760" cy="274320"/>
          </a:xfrm>
          <a:prstGeom prst="star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7-Point Star 58"/>
          <p:cNvSpPr/>
          <p:nvPr/>
        </p:nvSpPr>
        <p:spPr>
          <a:xfrm>
            <a:off x="5091154" y="4284959"/>
            <a:ext cx="274320" cy="274320"/>
          </a:xfrm>
          <a:prstGeom prst="star7">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7-Point Star 56"/>
          <p:cNvSpPr/>
          <p:nvPr/>
        </p:nvSpPr>
        <p:spPr>
          <a:xfrm>
            <a:off x="8685627" y="1111898"/>
            <a:ext cx="691662" cy="559191"/>
          </a:xfrm>
          <a:prstGeom prst="star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7-Point Star 57"/>
          <p:cNvSpPr/>
          <p:nvPr/>
        </p:nvSpPr>
        <p:spPr>
          <a:xfrm>
            <a:off x="6536788" y="5179322"/>
            <a:ext cx="691662" cy="559191"/>
          </a:xfrm>
          <a:prstGeom prst="star7">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7-Point Star 23"/>
          <p:cNvSpPr/>
          <p:nvPr/>
        </p:nvSpPr>
        <p:spPr>
          <a:xfrm>
            <a:off x="2838181" y="4171502"/>
            <a:ext cx="365760" cy="274320"/>
          </a:xfrm>
          <a:prstGeom prst="star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3080825" y="550891"/>
            <a:ext cx="7972277" cy="3625239"/>
          </a:xfrm>
          <a:prstGeom prst="line">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64699" y="3698700"/>
            <a:ext cx="998809" cy="2039813"/>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629463" y="5251869"/>
            <a:ext cx="1153551" cy="59919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50738" y="3724316"/>
            <a:ext cx="1051560" cy="1534482"/>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639321" y="2461846"/>
            <a:ext cx="1039251" cy="200409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1149263" y="168812"/>
            <a:ext cx="667599" cy="310041"/>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35400" y="4395602"/>
            <a:ext cx="2889153" cy="1455457"/>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379134" y="5780717"/>
            <a:ext cx="1584374" cy="827788"/>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086599" y="4480007"/>
            <a:ext cx="2458329" cy="1223062"/>
          </a:xfrm>
          <a:prstGeom prst="straightConnector1">
            <a:avLst/>
          </a:prstGeom>
          <a:ln w="57150">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607145" y="3080826"/>
            <a:ext cx="297769" cy="534573"/>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8288215" y="1885071"/>
            <a:ext cx="307145" cy="4783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022730" y="2433434"/>
            <a:ext cx="2458329" cy="1223062"/>
          </a:xfrm>
          <a:prstGeom prst="straightConnector1">
            <a:avLst/>
          </a:prstGeom>
          <a:ln w="57150">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96473" y="5995617"/>
            <a:ext cx="4600135" cy="692497"/>
          </a:xfrm>
          <a:prstGeom prst="rect">
            <a:avLst/>
          </a:prstGeom>
          <a:noFill/>
        </p:spPr>
        <p:txBody>
          <a:bodyPr wrap="square" rtlCol="0">
            <a:spAutoFit/>
          </a:bodyPr>
          <a:lstStyle/>
          <a:p>
            <a:r>
              <a:rPr lang="en-US" sz="3900" b="1">
                <a:solidFill>
                  <a:schemeClr val="accent1"/>
                </a:solidFill>
                <a:latin typeface="Helvetica" charset="0"/>
                <a:ea typeface="Helvetica" charset="0"/>
                <a:cs typeface="Helvetica" charset="0"/>
              </a:rPr>
              <a:t>Connections</a:t>
            </a:r>
          </a:p>
        </p:txBody>
      </p:sp>
      <p:sp>
        <p:nvSpPr>
          <p:cNvPr id="60" name="TextBox 59"/>
          <p:cNvSpPr txBox="1"/>
          <p:nvPr/>
        </p:nvSpPr>
        <p:spPr>
          <a:xfrm>
            <a:off x="3604846" y="2444749"/>
            <a:ext cx="4600135" cy="692497"/>
          </a:xfrm>
          <a:prstGeom prst="rect">
            <a:avLst/>
          </a:prstGeom>
          <a:noFill/>
        </p:spPr>
        <p:txBody>
          <a:bodyPr wrap="square" rtlCol="0">
            <a:spAutoFit/>
          </a:bodyPr>
          <a:lstStyle/>
          <a:p>
            <a:r>
              <a:rPr lang="en-US" sz="3900" b="1">
                <a:solidFill>
                  <a:schemeClr val="accent4"/>
                </a:solidFill>
                <a:latin typeface="Helvetica" charset="0"/>
                <a:ea typeface="Helvetica" charset="0"/>
                <a:cs typeface="Helvetica" charset="0"/>
              </a:rPr>
              <a:t>Nodes</a:t>
            </a:r>
          </a:p>
        </p:txBody>
      </p:sp>
      <p:sp>
        <p:nvSpPr>
          <p:cNvPr id="22" name="TextBox 21"/>
          <p:cNvSpPr txBox="1"/>
          <p:nvPr/>
        </p:nvSpPr>
        <p:spPr>
          <a:xfrm>
            <a:off x="3406475" y="4260536"/>
            <a:ext cx="2113407" cy="323165"/>
          </a:xfrm>
          <a:prstGeom prst="rect">
            <a:avLst/>
          </a:prstGeom>
          <a:noFill/>
        </p:spPr>
        <p:txBody>
          <a:bodyPr wrap="square" rtlCol="0">
            <a:spAutoFit/>
          </a:bodyPr>
          <a:lstStyle/>
          <a:p>
            <a:r>
              <a:rPr lang="en-US" sz="1500" b="1">
                <a:latin typeface="Helvetica" charset="0"/>
                <a:ea typeface="Helvetica" charset="0"/>
                <a:cs typeface="Helvetica" charset="0"/>
              </a:rPr>
              <a:t>Parkman Library</a:t>
            </a:r>
          </a:p>
        </p:txBody>
      </p:sp>
    </p:spTree>
    <p:extLst>
      <p:ext uri="{BB962C8B-B14F-4D97-AF65-F5344CB8AC3E}">
        <p14:creationId xmlns:p14="http://schemas.microsoft.com/office/powerpoint/2010/main" val="53979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3" name="TextBox 2"/>
          <p:cNvSpPr txBox="1"/>
          <p:nvPr/>
        </p:nvSpPr>
        <p:spPr>
          <a:xfrm>
            <a:off x="116305" y="2690336"/>
            <a:ext cx="3348790" cy="1477328"/>
          </a:xfrm>
          <a:prstGeom prst="rect">
            <a:avLst/>
          </a:prstGeom>
          <a:noFill/>
        </p:spPr>
        <p:txBody>
          <a:bodyPr wrap="square" rtlCol="0">
            <a:spAutoFit/>
          </a:bodyPr>
          <a:lstStyle/>
          <a:p>
            <a:r>
              <a:rPr lang="en-US" b="1">
                <a:solidFill>
                  <a:prstClr val="black"/>
                </a:solidFill>
                <a:latin typeface="Helvetica" charset="0"/>
                <a:ea typeface="Helvetica" charset="0"/>
                <a:cs typeface="Helvetica" charset="0"/>
              </a:rPr>
              <a:t>Greenway Buffer</a:t>
            </a:r>
            <a:r>
              <a:rPr lang="en-US">
                <a:solidFill>
                  <a:prstClr val="black"/>
                </a:solidFill>
                <a:latin typeface="Helvetica" charset="0"/>
                <a:ea typeface="Helvetica" charset="0"/>
                <a:cs typeface="Helvetica" charset="0"/>
              </a:rPr>
              <a:t>: Represents a ½ mile radius around the proposed Inner Circle Greenway located in Hope Village </a:t>
            </a:r>
          </a:p>
        </p:txBody>
      </p:sp>
    </p:spTree>
    <p:extLst>
      <p:ext uri="{BB962C8B-B14F-4D97-AF65-F5344CB8AC3E}">
        <p14:creationId xmlns:p14="http://schemas.microsoft.com/office/powerpoint/2010/main" val="714270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057" y="-16042"/>
            <a:ext cx="7053943" cy="6858000"/>
          </a:xfrm>
          <a:prstGeom prst="rect">
            <a:avLst/>
          </a:prstGeom>
        </p:spPr>
      </p:pic>
      <p:pic>
        <p:nvPicPr>
          <p:cNvPr id="6" name="Picture 5"/>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r="26197" b="-468"/>
          <a:stretch/>
        </p:blipFill>
        <p:spPr>
          <a:xfrm rot="10800000">
            <a:off x="333581" y="144379"/>
            <a:ext cx="4462340" cy="4555958"/>
          </a:xfrm>
          <a:prstGeom prst="rect">
            <a:avLst/>
          </a:prstGeom>
        </p:spPr>
      </p:pic>
      <p:sp>
        <p:nvSpPr>
          <p:cNvPr id="7" name="TextBox 6"/>
          <p:cNvSpPr txBox="1"/>
          <p:nvPr/>
        </p:nvSpPr>
        <p:spPr>
          <a:xfrm>
            <a:off x="333580" y="4900863"/>
            <a:ext cx="4684297" cy="1708160"/>
          </a:xfrm>
          <a:prstGeom prst="rect">
            <a:avLst/>
          </a:prstGeom>
          <a:noFill/>
        </p:spPr>
        <p:txBody>
          <a:bodyPr wrap="square" rtlCol="0">
            <a:spAutoFit/>
          </a:bodyPr>
          <a:lstStyle/>
          <a:p>
            <a:r>
              <a:rPr lang="en-US" sz="3500" b="1">
                <a:latin typeface="Helvetica" charset="0"/>
                <a:ea typeface="Helvetica" charset="0"/>
                <a:cs typeface="Helvetica" charset="0"/>
              </a:rPr>
              <a:t>Bike Infrastructure</a:t>
            </a:r>
          </a:p>
          <a:p>
            <a:r>
              <a:rPr lang="en-US" sz="3500" b="1">
                <a:latin typeface="Helvetica" charset="0"/>
                <a:ea typeface="Helvetica" charset="0"/>
                <a:cs typeface="Helvetica" charset="0"/>
              </a:rPr>
              <a:t>Oakman: West of Linwood</a:t>
            </a:r>
          </a:p>
        </p:txBody>
      </p:sp>
      <p:pic>
        <p:nvPicPr>
          <p:cNvPr id="2" name="Picture 1"/>
          <p:cNvPicPr>
            <a:picLocks noChangeAspect="1"/>
          </p:cNvPicPr>
          <p:nvPr/>
        </p:nvPicPr>
        <p:blipFill>
          <a:blip r:embed="rId4">
            <a:alphaModFix amt="85000"/>
            <a:extLst>
              <a:ext uri="{BEBA8EAE-BF5A-486C-A8C5-ECC9F3942E4B}">
                <a14:imgProps xmlns:a14="http://schemas.microsoft.com/office/drawing/2010/main">
                  <a14:imgLayer r:embed="rId5">
                    <a14:imgEffect>
                      <a14:backgroundRemoval t="0" b="100000" l="9790" r="89685"/>
                    </a14:imgEffect>
                  </a14:imgLayer>
                </a14:imgProps>
              </a:ext>
            </a:extLst>
          </a:blip>
          <a:stretch>
            <a:fillRect/>
          </a:stretch>
        </p:blipFill>
        <p:spPr>
          <a:xfrm>
            <a:off x="10561676" y="2254101"/>
            <a:ext cx="1502733" cy="1502733"/>
          </a:xfrm>
          <a:prstGeom prst="rect">
            <a:avLst/>
          </a:prstGeom>
        </p:spPr>
      </p:pic>
      <p:pic>
        <p:nvPicPr>
          <p:cNvPr id="8" name="Picture 7"/>
          <p:cNvPicPr>
            <a:picLocks noChangeAspect="1"/>
          </p:cNvPicPr>
          <p:nvPr/>
        </p:nvPicPr>
        <p:blipFill>
          <a:blip r:embed="rId6">
            <a:alphaModFix amt="85000"/>
            <a:extLst>
              <a:ext uri="{BEBA8EAE-BF5A-486C-A8C5-ECC9F3942E4B}">
                <a14:imgProps xmlns:a14="http://schemas.microsoft.com/office/drawing/2010/main">
                  <a14:imgLayer r:embed="rId7">
                    <a14:imgEffect>
                      <a14:backgroundRemoval t="9250" b="96750" l="66500" r="91167">
                        <a14:foregroundMark x1="78833" y1="89750" x2="78833" y2="89750"/>
                        <a14:foregroundMark x1="79667" y1="84250" x2="79667" y2="84250"/>
                        <a14:foregroundMark x1="81833" y1="37000" x2="81833" y2="37000"/>
                        <a14:backgroundMark x1="54167" y1="34750" x2="54167" y2="34750"/>
                        <a14:backgroundMark x1="69833" y1="27750" x2="69833" y2="27750"/>
                      </a14:backgroundRemoval>
                    </a14:imgEffect>
                    <a14:imgEffect>
                      <a14:saturation sat="66000"/>
                    </a14:imgEffect>
                  </a14:imgLayer>
                </a14:imgProps>
              </a:ext>
            </a:extLst>
          </a:blip>
          <a:stretch>
            <a:fillRect/>
          </a:stretch>
        </p:blipFill>
        <p:spPr>
          <a:xfrm>
            <a:off x="4743892" y="1892595"/>
            <a:ext cx="7448108" cy="4965405"/>
          </a:xfrm>
          <a:prstGeom prst="rect">
            <a:avLst/>
          </a:prstGeom>
        </p:spPr>
      </p:pic>
    </p:spTree>
    <p:extLst>
      <p:ext uri="{BB962C8B-B14F-4D97-AF65-F5344CB8AC3E}">
        <p14:creationId xmlns:p14="http://schemas.microsoft.com/office/powerpoint/2010/main" val="1526646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049"/>
          <a:stretch/>
        </p:blipFill>
        <p:spPr>
          <a:xfrm rot="10800000">
            <a:off x="4149819" y="0"/>
            <a:ext cx="8042181" cy="6858000"/>
          </a:xfrm>
          <a:prstGeom prst="rect">
            <a:avLst/>
          </a:prstGeom>
        </p:spPr>
      </p:pic>
      <p:pic>
        <p:nvPicPr>
          <p:cNvPr id="2" name="Picture 1"/>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9856" b="100000" l="0" r="100000">
                        <a14:foregroundMark x1="46271" y1="62740" x2="46271" y2="62740"/>
                        <a14:foregroundMark x1="20000" y1="92308" x2="20000" y2="92308"/>
                        <a14:foregroundMark x1="16441" y1="97837" x2="16441" y2="97837"/>
                        <a14:foregroundMark x1="20508" y1="68269" x2="20508" y2="68269"/>
                        <a14:foregroundMark x1="21017" y1="95192" x2="21017" y2="95192"/>
                        <a14:foregroundMark x1="21017" y1="89183" x2="21017" y2="89183"/>
                        <a14:foregroundMark x1="20678" y1="86058" x2="20678" y2="86058"/>
                        <a14:foregroundMark x1="20678" y1="81490" x2="20678" y2="81490"/>
                        <a14:foregroundMark x1="20508" y1="72596" x2="20508" y2="72596"/>
                        <a14:foregroundMark x1="37288" y1="67308" x2="37288" y2="67308"/>
                        <a14:foregroundMark x1="37288" y1="61058" x2="37288" y2="61058"/>
                        <a14:foregroundMark x1="36610" y1="57212" x2="36610" y2="57212"/>
                        <a14:foregroundMark x1="36949" y1="52404" x2="36949" y2="52404"/>
                        <a14:foregroundMark x1="36949" y1="49760" x2="36949" y2="49760"/>
                        <a14:foregroundMark x1="20678" y1="64663" x2="20678" y2="64663"/>
                        <a14:foregroundMark x1="46102" y1="44471" x2="46102" y2="44471"/>
                        <a14:foregroundMark x1="46102" y1="51202" x2="46102" y2="51202"/>
                        <a14:foregroundMark x1="45932" y1="53846" x2="45932" y2="53846"/>
                        <a14:foregroundMark x1="46102" y1="40865" x2="46102" y2="40865"/>
                        <a14:foregroundMark x1="46271" y1="47356" x2="46271" y2="47356"/>
                        <a14:foregroundMark x1="55932" y1="35337" x2="55932" y2="35337"/>
                        <a14:foregroundMark x1="56441" y1="43269" x2="56441" y2="43269"/>
                        <a14:foregroundMark x1="56780" y1="48077" x2="56780" y2="48077"/>
                        <a14:foregroundMark x1="76610" y1="47115" x2="76610" y2="47115"/>
                        <a14:foregroundMark x1="55763" y1="52644" x2="55763" y2="52644"/>
                        <a14:foregroundMark x1="75593" y1="62740" x2="75593" y2="62740"/>
                        <a14:foregroundMark x1="76271" y1="71394" x2="76271" y2="71394"/>
                        <a14:foregroundMark x1="75932" y1="75000" x2="75932" y2="75000"/>
                        <a14:foregroundMark x1="73559" y1="71394" x2="73559" y2="71394"/>
                        <a14:foregroundMark x1="74407" y1="65385" x2="74407" y2="65385"/>
                        <a14:foregroundMark x1="72034" y1="51202" x2="72034" y2="51202"/>
                        <a14:foregroundMark x1="76949" y1="50962" x2="76949" y2="50962"/>
                        <a14:foregroundMark x1="73898" y1="48558" x2="73898" y2="48558"/>
                        <a14:foregroundMark x1="74746" y1="42788" x2="74746" y2="42788"/>
                        <a14:foregroundMark x1="75593" y1="38221" x2="75593" y2="38221"/>
                        <a14:foregroundMark x1="75932" y1="28846" x2="75932" y2="28846"/>
                        <a14:foregroundMark x1="77966" y1="31010" x2="77966" y2="31010"/>
                        <a14:foregroundMark x1="87119" y1="27644" x2="87119" y2="27644"/>
                        <a14:foregroundMark x1="87797" y1="23558" x2="87797" y2="23558"/>
                        <a14:foregroundMark x1="65593" y1="30288" x2="65593" y2="30288"/>
                        <a14:foregroundMark x1="36949" y1="78606" x2="36949" y2="78606"/>
                        <a14:foregroundMark x1="51695" y1="40625" x2="51695" y2="40625"/>
                      </a14:backgroundRemoval>
                    </a14:imgEffect>
                  </a14:imgLayer>
                </a14:imgProps>
              </a:ext>
            </a:extLst>
          </a:blip>
          <a:srcRect b="17478"/>
          <a:stretch/>
        </p:blipFill>
        <p:spPr>
          <a:xfrm>
            <a:off x="3072385" y="1771651"/>
            <a:ext cx="9119615" cy="508635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2049"/>
          <a:stretch/>
        </p:blipFill>
        <p:spPr>
          <a:xfrm rot="10800000">
            <a:off x="230608" y="128337"/>
            <a:ext cx="4232726" cy="3609473"/>
          </a:xfrm>
          <a:prstGeom prst="rect">
            <a:avLst/>
          </a:prstGeom>
        </p:spPr>
      </p:pic>
      <p:sp>
        <p:nvSpPr>
          <p:cNvPr id="5" name="Rectangle 4"/>
          <p:cNvSpPr/>
          <p:nvPr/>
        </p:nvSpPr>
        <p:spPr>
          <a:xfrm>
            <a:off x="230608" y="3991660"/>
            <a:ext cx="4116803" cy="2246769"/>
          </a:xfrm>
          <a:prstGeom prst="rect">
            <a:avLst/>
          </a:prstGeom>
        </p:spPr>
        <p:txBody>
          <a:bodyPr wrap="square">
            <a:spAutoFit/>
          </a:bodyPr>
          <a:lstStyle/>
          <a:p>
            <a:r>
              <a:rPr lang="en-US" sz="3500" b="1">
                <a:latin typeface="Helvetica" charset="0"/>
                <a:ea typeface="Helvetica" charset="0"/>
                <a:cs typeface="Helvetica" charset="0"/>
              </a:rPr>
              <a:t>Bike Infrastructure</a:t>
            </a:r>
          </a:p>
          <a:p>
            <a:r>
              <a:rPr lang="en-US" sz="3500" b="1">
                <a:latin typeface="Helvetica" charset="0"/>
                <a:ea typeface="Helvetica" charset="0"/>
                <a:cs typeface="Helvetica" charset="0"/>
              </a:rPr>
              <a:t>Oakman: East of Linwood</a:t>
            </a:r>
          </a:p>
        </p:txBody>
      </p:sp>
    </p:spTree>
    <p:extLst>
      <p:ext uri="{BB962C8B-B14F-4D97-AF65-F5344CB8AC3E}">
        <p14:creationId xmlns:p14="http://schemas.microsoft.com/office/powerpoint/2010/main" val="742731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797"/>
          <a:stretch/>
        </p:blipFill>
        <p:spPr>
          <a:xfrm>
            <a:off x="4812633" y="280738"/>
            <a:ext cx="7080146" cy="6306326"/>
          </a:xfrm>
          <a:prstGeom prst="rect">
            <a:avLst/>
          </a:prstGeom>
        </p:spPr>
      </p:pic>
      <p:pic>
        <p:nvPicPr>
          <p:cNvPr id="4" name="Picture 3"/>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9642" b="89532" l="616" r="89985">
                        <a14:foregroundMark x1="34669" y1="29752" x2="9553" y2="52342"/>
                        <a14:foregroundMark x1="36055" y1="31405" x2="51156" y2="32231"/>
                        <a14:foregroundMark x1="28197" y1="74380" x2="28197" y2="74380"/>
                        <a14:foregroundMark x1="20955" y1="72727" x2="20955" y2="72727"/>
                        <a14:foregroundMark x1="18644" y1="71350" x2="18644" y2="71350"/>
                        <a14:foregroundMark x1="36055" y1="32507" x2="10015" y2="88981"/>
                        <a14:foregroundMark x1="11094" y1="69146" x2="11094" y2="69146"/>
                        <a14:foregroundMark x1="16333" y1="84298" x2="16333" y2="84298"/>
                        <a14:foregroundMark x1="20031" y1="85950" x2="20031" y2="85950"/>
                        <a14:foregroundMark x1="31279" y1="80716" x2="31279" y2="80716"/>
                        <a14:foregroundMark x1="32203" y1="59504" x2="32203" y2="59504"/>
                        <a14:foregroundMark x1="33128" y1="67493" x2="33128" y2="67493"/>
                        <a14:foregroundMark x1="33128" y1="73829" x2="33128" y2="73829"/>
                        <a14:foregroundMark x1="38059" y1="38843" x2="38059" y2="38843"/>
                        <a14:foregroundMark x1="44992" y1="67493" x2="44992" y2="67493"/>
                        <a14:foregroundMark x1="50077" y1="82094" x2="50077" y2="82094"/>
                        <a14:foregroundMark x1="42373" y1="34160" x2="89522" y2="86501"/>
                        <a14:foregroundMark x1="43914" y1="60331" x2="43914" y2="60331"/>
                        <a14:foregroundMark x1="50385" y1="67218" x2="50385" y2="67218"/>
                        <a14:foregroundMark x1="50539" y1="67218" x2="50539" y2="67218"/>
                        <a14:foregroundMark x1="50539" y1="67218" x2="50539" y2="67218"/>
                        <a14:foregroundMark x1="46533" y1="55647" x2="46533" y2="55647"/>
                        <a14:foregroundMark x1="43143" y1="46832" x2="43143" y2="46832"/>
                        <a14:foregroundMark x1="43143" y1="46832" x2="43143" y2="46832"/>
                        <a14:foregroundMark x1="42065" y1="41047" x2="42065" y2="41047"/>
                        <a14:foregroundMark x1="40832" y1="36364" x2="41602" y2="87052"/>
                        <a14:foregroundMark x1="44530" y1="39394" x2="46687" y2="86501"/>
                        <a14:foregroundMark x1="47920" y1="42149" x2="65794" y2="77135"/>
                        <a14:foregroundMark x1="48074" y1="45179" x2="61325" y2="87052"/>
                        <a14:foregroundMark x1="52080" y1="54545" x2="66410" y2="81543"/>
                        <a14:foregroundMark x1="63174" y1="79614" x2="63174" y2="79614"/>
                        <a14:foregroundMark x1="59322" y1="73829" x2="59322" y2="73829"/>
                        <a14:foregroundMark x1="39445" y1="46832" x2="39445" y2="46832"/>
                        <a14:foregroundMark x1="37288" y1="67493" x2="37288" y2="67493"/>
                        <a14:foregroundMark x1="37134" y1="76860" x2="37134" y2="76860"/>
                        <a14:foregroundMark x1="36364" y1="83196" x2="36364" y2="83196"/>
                        <a14:foregroundMark x1="38521" y1="85399" x2="38521" y2="85399"/>
                        <a14:foregroundMark x1="32203" y1="83747" x2="32203" y2="83747"/>
                        <a14:foregroundMark x1="35285" y1="45730" x2="33590" y2="87052"/>
                        <a14:foregroundMark x1="23575" y1="77961" x2="23575" y2="77961"/>
                        <a14:foregroundMark x1="36364" y1="79614" x2="36364" y2="79614"/>
                        <a14:foregroundMark x1="37134" y1="70799" x2="37134" y2="70799"/>
                        <a14:foregroundMark x1="55316" y1="85675" x2="55316" y2="85675"/>
                        <a14:foregroundMark x1="52851" y1="86226" x2="52851" y2="86226"/>
                        <a14:foregroundMark x1="47458" y1="88154" x2="47458" y2="88154"/>
                        <a14:foregroundMark x1="63482" y1="85950" x2="63482" y2="85950"/>
                        <a14:foregroundMark x1="15408" y1="61983" x2="15408" y2="61983"/>
                        <a14:foregroundMark x1="15254" y1="66667" x2="15254" y2="66667"/>
                        <a14:foregroundMark x1="20031" y1="53719" x2="20031" y2="53719"/>
                        <a14:foregroundMark x1="11864" y1="58953" x2="11864" y2="58953"/>
                        <a14:foregroundMark x1="10478" y1="62810" x2="10478" y2="62810"/>
                        <a14:foregroundMark x1="9861" y1="57576" x2="9861" y2="57576"/>
                        <a14:foregroundMark x1="11248" y1="77135" x2="11248" y2="77135"/>
                        <a14:backgroundMark x1="34823" y1="30303" x2="34823" y2="30303"/>
                        <a14:backgroundMark x1="54545" y1="21488" x2="54545" y2="21488"/>
                        <a14:backgroundMark x1="50539" y1="25895" x2="50539" y2="25895"/>
                        <a14:backgroundMark x1="48382" y1="24242" x2="48382" y2="24242"/>
                        <a14:backgroundMark x1="55316" y1="25069" x2="55316" y2="25069"/>
                        <a14:backgroundMark x1="59014" y1="28099" x2="59014" y2="28099"/>
                        <a14:backgroundMark x1="63328" y1="30028" x2="63328" y2="30028"/>
                        <a14:backgroundMark x1="65023" y1="31956" x2="65023" y2="31956"/>
                        <a14:backgroundMark x1="62558" y1="33884" x2="62558" y2="33884"/>
                        <a14:backgroundMark x1="62404" y1="37190" x2="62404" y2="37190"/>
                        <a14:backgroundMark x1="60709" y1="45730" x2="60709" y2="45730"/>
                        <a14:backgroundMark x1="65794" y1="26722" x2="65794" y2="26722"/>
                        <a14:backgroundMark x1="17720" y1="38292" x2="17720" y2="38292"/>
                        <a14:backgroundMark x1="22650" y1="36639" x2="22650" y2="36639"/>
                        <a14:backgroundMark x1="18798" y1="39669" x2="18798" y2="39669"/>
                        <a14:backgroundMark x1="17411" y1="42975" x2="17411" y2="42975"/>
                        <a14:backgroundMark x1="15100" y1="41598" x2="15100" y2="41598"/>
                        <a14:backgroundMark x1="14792" y1="44628" x2="14792" y2="44628"/>
                        <a14:backgroundMark x1="26194" y1="33609" x2="26194" y2="33609"/>
                        <a14:backgroundMark x1="28351" y1="33058" x2="28351" y2="33058"/>
                        <a14:backgroundMark x1="46379" y1="22314" x2="46379" y2="22314"/>
                      </a14:backgroundRemoval>
                    </a14:imgEffect>
                  </a14:imgLayer>
                </a14:imgProps>
              </a:ext>
            </a:extLst>
          </a:blip>
          <a:srcRect l="10930" t="-808" r="2408" b="19601"/>
          <a:stretch/>
        </p:blipFill>
        <p:spPr>
          <a:xfrm>
            <a:off x="4812633" y="3383629"/>
            <a:ext cx="6112042" cy="320343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797"/>
          <a:stretch/>
        </p:blipFill>
        <p:spPr>
          <a:xfrm>
            <a:off x="273414" y="111040"/>
            <a:ext cx="5261112" cy="4686102"/>
          </a:xfrm>
          <a:prstGeom prst="rect">
            <a:avLst/>
          </a:prstGeom>
        </p:spPr>
      </p:pic>
      <p:sp>
        <p:nvSpPr>
          <p:cNvPr id="8" name="TextBox 7"/>
          <p:cNvSpPr txBox="1"/>
          <p:nvPr/>
        </p:nvSpPr>
        <p:spPr>
          <a:xfrm>
            <a:off x="273414" y="4878904"/>
            <a:ext cx="4684297" cy="1708160"/>
          </a:xfrm>
          <a:prstGeom prst="rect">
            <a:avLst/>
          </a:prstGeom>
          <a:noFill/>
        </p:spPr>
        <p:txBody>
          <a:bodyPr wrap="square" rtlCol="0">
            <a:spAutoFit/>
          </a:bodyPr>
          <a:lstStyle/>
          <a:p>
            <a:r>
              <a:rPr lang="en-US" sz="3500" b="1">
                <a:latin typeface="Helvetica" charset="0"/>
                <a:ea typeface="Helvetica" charset="0"/>
                <a:cs typeface="Helvetica" charset="0"/>
              </a:rPr>
              <a:t>GSI &amp; Bike Infrastructure</a:t>
            </a:r>
          </a:p>
          <a:p>
            <a:r>
              <a:rPr lang="en-US" sz="3500" b="1">
                <a:latin typeface="Helvetica" charset="0"/>
                <a:ea typeface="Helvetica" charset="0"/>
                <a:cs typeface="Helvetica" charset="0"/>
              </a:rPr>
              <a:t>Dexter</a:t>
            </a:r>
          </a:p>
        </p:txBody>
      </p:sp>
      <p:pic>
        <p:nvPicPr>
          <p:cNvPr id="6" name="Picture 5"/>
          <p:cNvPicPr>
            <a:picLocks noChangeAspect="1"/>
          </p:cNvPicPr>
          <p:nvPr/>
        </p:nvPicPr>
        <p:blipFill>
          <a:blip r:embed="rId5">
            <a:alphaModFix amt="85000"/>
            <a:extLst>
              <a:ext uri="{BEBA8EAE-BF5A-486C-A8C5-ECC9F3942E4B}">
                <a14:imgProps xmlns:a14="http://schemas.microsoft.com/office/drawing/2010/main">
                  <a14:imgLayer r:embed="rId6">
                    <a14:imgEffect>
                      <a14:backgroundRemoval t="0" b="100000" l="56604" r="100000">
                        <a14:foregroundMark x1="74340" y1="17279" x2="74340" y2="17279"/>
                        <a14:foregroundMark x1="71698" y1="46691" x2="71698" y2="46691"/>
                        <a14:foregroundMark x1="86792" y1="44853" x2="86792" y2="44853"/>
                        <a14:backgroundMark x1="93208" y1="73897" x2="93208" y2="73897"/>
                        <a14:backgroundMark x1="93962" y1="83824" x2="93962" y2="83824"/>
                        <a14:backgroundMark x1="88679" y1="67647" x2="88679" y2="67647"/>
                        <a14:backgroundMark x1="87170" y1="93015" x2="87170" y2="93015"/>
                      </a14:backgroundRemoval>
                    </a14:imgEffect>
                  </a14:imgLayer>
                </a14:imgProps>
              </a:ext>
            </a:extLst>
          </a:blip>
          <a:stretch>
            <a:fillRect/>
          </a:stretch>
        </p:blipFill>
        <p:spPr>
          <a:xfrm>
            <a:off x="5300038" y="4000967"/>
            <a:ext cx="2334128" cy="2395784"/>
          </a:xfrm>
          <a:prstGeom prst="rect">
            <a:avLst/>
          </a:prstGeom>
        </p:spPr>
      </p:pic>
    </p:spTree>
    <p:extLst>
      <p:ext uri="{BB962C8B-B14F-4D97-AF65-F5344CB8AC3E}">
        <p14:creationId xmlns:p14="http://schemas.microsoft.com/office/powerpoint/2010/main" val="20563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CD59F22-4D26-4FEE-B0F8-FBD5724A5095}"/>
              </a:ext>
            </a:extLst>
          </p:cNvPr>
          <p:cNvPicPr>
            <a:picLocks noChangeAspect="1"/>
          </p:cNvPicPr>
          <p:nvPr/>
        </p:nvPicPr>
        <p:blipFill>
          <a:blip r:embed="rId3"/>
          <a:stretch>
            <a:fillRect/>
          </a:stretch>
        </p:blipFill>
        <p:spPr>
          <a:xfrm>
            <a:off x="1" y="-1276349"/>
            <a:ext cx="12192000" cy="8134350"/>
          </a:xfrm>
          <a:prstGeom prst="rect">
            <a:avLst/>
          </a:prstGeom>
        </p:spPr>
      </p:pic>
      <p:sp>
        <p:nvSpPr>
          <p:cNvPr id="5" name="TextBox 4">
            <a:extLst>
              <a:ext uri="{FF2B5EF4-FFF2-40B4-BE49-F238E27FC236}">
                <a16:creationId xmlns="" xmlns:a16="http://schemas.microsoft.com/office/drawing/2014/main" id="{54359AB5-A15F-4ABA-B6A6-DDC3830A2917}"/>
              </a:ext>
            </a:extLst>
          </p:cNvPr>
          <p:cNvSpPr txBox="1"/>
          <p:nvPr/>
        </p:nvSpPr>
        <p:spPr>
          <a:xfrm>
            <a:off x="837281" y="433056"/>
            <a:ext cx="10355855" cy="707886"/>
          </a:xfrm>
          <a:prstGeom prst="rect">
            <a:avLst/>
          </a:prstGeom>
          <a:noFill/>
        </p:spPr>
        <p:txBody>
          <a:bodyPr wrap="square" rtlCol="0">
            <a:spAutoFit/>
          </a:bodyPr>
          <a:lstStyle/>
          <a:p>
            <a:r>
              <a:rPr lang="en-US" sz="4000" b="1">
                <a:solidFill>
                  <a:schemeClr val="bg1"/>
                </a:solidFill>
                <a:latin typeface="Helvetica" charset="0"/>
                <a:ea typeface="Helvetica" charset="0"/>
                <a:cs typeface="Helvetica" charset="0"/>
              </a:rPr>
              <a:t>Historic Bicycle Tours</a:t>
            </a:r>
          </a:p>
        </p:txBody>
      </p:sp>
      <p:sp>
        <p:nvSpPr>
          <p:cNvPr id="6" name="TextBox 5">
            <a:extLst>
              <a:ext uri="{FF2B5EF4-FFF2-40B4-BE49-F238E27FC236}">
                <a16:creationId xmlns="" xmlns:a16="http://schemas.microsoft.com/office/drawing/2014/main" id="{3525C885-7FCB-426D-BD34-CFCF256797D6}"/>
              </a:ext>
            </a:extLst>
          </p:cNvPr>
          <p:cNvSpPr txBox="1"/>
          <p:nvPr/>
        </p:nvSpPr>
        <p:spPr>
          <a:xfrm>
            <a:off x="837281" y="1268332"/>
            <a:ext cx="10653311" cy="2169825"/>
          </a:xfrm>
          <a:prstGeom prst="rect">
            <a:avLst/>
          </a:prstGeom>
          <a:noFill/>
        </p:spPr>
        <p:txBody>
          <a:bodyPr wrap="square" rtlCol="0">
            <a:spAutoFit/>
          </a:bodyPr>
          <a:lstStyle/>
          <a:p>
            <a:r>
              <a:rPr lang="en-US" sz="2700" b="1">
                <a:solidFill>
                  <a:schemeClr val="bg1"/>
                </a:solidFill>
                <a:latin typeface="Helvetica" charset="0"/>
                <a:ea typeface="Helvetica" charset="0"/>
                <a:cs typeface="Helvetica" charset="0"/>
              </a:rPr>
              <a:t>Inspiration</a:t>
            </a:r>
          </a:p>
          <a:p>
            <a:endParaRPr lang="en-US" sz="2700" b="1">
              <a:solidFill>
                <a:schemeClr val="bg1"/>
              </a:solidFill>
              <a:latin typeface="Helvetica" charset="0"/>
              <a:ea typeface="Helvetica" charset="0"/>
              <a:cs typeface="Helvetica" charset="0"/>
            </a:endParaRPr>
          </a:p>
          <a:p>
            <a:pPr marL="285750" indent="-285750">
              <a:buFont typeface="Arial" panose="020B0604020202020204" pitchFamily="34" charset="0"/>
              <a:buChar char="•"/>
            </a:pPr>
            <a:r>
              <a:rPr lang="en-US" sz="2700" b="1">
                <a:solidFill>
                  <a:schemeClr val="bg1"/>
                </a:solidFill>
                <a:latin typeface="Helvetica" charset="0"/>
                <a:ea typeface="Helvetica" charset="0"/>
                <a:cs typeface="Helvetica" charset="0"/>
              </a:rPr>
              <a:t>Tour-de-</a:t>
            </a:r>
            <a:r>
              <a:rPr lang="en-US" sz="2700" b="1" err="1">
                <a:solidFill>
                  <a:schemeClr val="bg1"/>
                </a:solidFill>
                <a:latin typeface="Helvetica" charset="0"/>
                <a:ea typeface="Helvetica" charset="0"/>
                <a:cs typeface="Helvetica" charset="0"/>
              </a:rPr>
              <a:t>Troit</a:t>
            </a:r>
            <a:endParaRPr lang="en-US" sz="2700" b="1">
              <a:solidFill>
                <a:schemeClr val="bg1"/>
              </a:solidFill>
              <a:latin typeface="Helvetica" charset="0"/>
              <a:ea typeface="Helvetica" charset="0"/>
              <a:cs typeface="Helvetica" charset="0"/>
            </a:endParaRPr>
          </a:p>
          <a:p>
            <a:pPr marL="285750" indent="-285750">
              <a:buFont typeface="Arial" panose="020B0604020202020204" pitchFamily="34" charset="0"/>
              <a:buChar char="•"/>
            </a:pPr>
            <a:r>
              <a:rPr lang="en-US" sz="2700" b="1">
                <a:solidFill>
                  <a:schemeClr val="bg1"/>
                </a:solidFill>
                <a:latin typeface="Helvetica" charset="0"/>
                <a:ea typeface="Helvetica" charset="0"/>
                <a:cs typeface="Helvetica" charset="0"/>
              </a:rPr>
              <a:t>Wheelhouse Detroit</a:t>
            </a:r>
          </a:p>
          <a:p>
            <a:pPr marL="285750" indent="-285750">
              <a:buFont typeface="Arial" panose="020B0604020202020204" pitchFamily="34" charset="0"/>
              <a:buChar char="•"/>
            </a:pPr>
            <a:r>
              <a:rPr lang="en-US" sz="2700" b="1">
                <a:solidFill>
                  <a:schemeClr val="bg1"/>
                </a:solidFill>
                <a:latin typeface="Helvetica" charset="0"/>
                <a:ea typeface="Helvetica" charset="0"/>
                <a:cs typeface="Helvetica" charset="0"/>
              </a:rPr>
              <a:t>Motor City Brew Tours</a:t>
            </a:r>
          </a:p>
        </p:txBody>
      </p:sp>
      <p:sp>
        <p:nvSpPr>
          <p:cNvPr id="9" name="TextBox 8">
            <a:extLst>
              <a:ext uri="{FF2B5EF4-FFF2-40B4-BE49-F238E27FC236}">
                <a16:creationId xmlns="" xmlns:a16="http://schemas.microsoft.com/office/drawing/2014/main" id="{CB56E529-1130-4BDA-9CBB-93E5BF445B3F}"/>
              </a:ext>
            </a:extLst>
          </p:cNvPr>
          <p:cNvSpPr txBox="1"/>
          <p:nvPr/>
        </p:nvSpPr>
        <p:spPr>
          <a:xfrm>
            <a:off x="5212356" y="5912059"/>
            <a:ext cx="5078967" cy="461665"/>
          </a:xfrm>
          <a:prstGeom prst="rect">
            <a:avLst/>
          </a:prstGeom>
          <a:noFill/>
        </p:spPr>
        <p:txBody>
          <a:bodyPr wrap="square" rtlCol="0">
            <a:spAutoFit/>
          </a:bodyPr>
          <a:lstStyle/>
          <a:p>
            <a:r>
              <a:rPr lang="en-US" sz="1200" i="1"/>
              <a:t>Photo from Tour-de-</a:t>
            </a:r>
            <a:r>
              <a:rPr lang="en-US" sz="1200" i="1" err="1"/>
              <a:t>Troit</a:t>
            </a:r>
            <a:r>
              <a:rPr lang="en-US" sz="1200" i="1"/>
              <a:t>, courtesy of Noah Stevens, https://www.flickr.com/photos/tour-de-troit/15158413509/in/photostream/</a:t>
            </a:r>
          </a:p>
        </p:txBody>
      </p:sp>
    </p:spTree>
    <p:extLst>
      <p:ext uri="{BB962C8B-B14F-4D97-AF65-F5344CB8AC3E}">
        <p14:creationId xmlns:p14="http://schemas.microsoft.com/office/powerpoint/2010/main" val="1210632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67C7765-0DFA-4B15-A7EB-3EDC4889A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87" y="3443885"/>
            <a:ext cx="5484018" cy="2644674"/>
          </a:xfrm>
          <a:prstGeom prst="rect">
            <a:avLst/>
          </a:prstGeom>
          <a:noFill/>
          <a:ln>
            <a:solidFill>
              <a:schemeClr val="accent1"/>
            </a:solidFill>
          </a:ln>
        </p:spPr>
      </p:pic>
      <p:sp>
        <p:nvSpPr>
          <p:cNvPr id="10" name="TextBox 9">
            <a:extLst>
              <a:ext uri="{FF2B5EF4-FFF2-40B4-BE49-F238E27FC236}">
                <a16:creationId xmlns="" xmlns:a16="http://schemas.microsoft.com/office/drawing/2014/main" id="{51C95B92-3083-42C5-95D6-BF138EE95838}"/>
              </a:ext>
            </a:extLst>
          </p:cNvPr>
          <p:cNvSpPr txBox="1"/>
          <p:nvPr/>
        </p:nvSpPr>
        <p:spPr>
          <a:xfrm>
            <a:off x="3067458" y="6088559"/>
            <a:ext cx="6274019" cy="769441"/>
          </a:xfrm>
          <a:prstGeom prst="rect">
            <a:avLst/>
          </a:prstGeom>
          <a:noFill/>
        </p:spPr>
        <p:txBody>
          <a:bodyPr wrap="square" rtlCol="0">
            <a:spAutoFit/>
          </a:bodyPr>
          <a:lstStyle/>
          <a:p>
            <a:r>
              <a:rPr lang="en-US" sz="1100" i="1"/>
              <a:t>Simple bike path via Google Maps, Bicycle Touring Pro recommends using Google Earth to create paths that would look similar – Screenshot: Natasha Rivera, using Screenshot Capture. Recommendation: http://bicycletouringpro.com/how-to-plan-a-safe-and-enjoyable-bicycle-touring-route/</a:t>
            </a:r>
          </a:p>
          <a:p>
            <a:endParaRPr lang="en-US" sz="1100"/>
          </a:p>
        </p:txBody>
      </p:sp>
      <p:sp>
        <p:nvSpPr>
          <p:cNvPr id="6" name="TextBox 5">
            <a:extLst>
              <a:ext uri="{FF2B5EF4-FFF2-40B4-BE49-F238E27FC236}">
                <a16:creationId xmlns="" xmlns:a16="http://schemas.microsoft.com/office/drawing/2014/main" id="{F8F5FFCE-BB44-4B50-8293-2F6CC3D2C1B7}"/>
              </a:ext>
            </a:extLst>
          </p:cNvPr>
          <p:cNvSpPr txBox="1"/>
          <p:nvPr/>
        </p:nvSpPr>
        <p:spPr>
          <a:xfrm>
            <a:off x="631540" y="254764"/>
            <a:ext cx="10653311" cy="2985433"/>
          </a:xfrm>
          <a:prstGeom prst="rect">
            <a:avLst/>
          </a:prstGeom>
          <a:noFill/>
        </p:spPr>
        <p:txBody>
          <a:bodyPr wrap="square" rtlCol="0">
            <a:spAutoFit/>
          </a:bodyPr>
          <a:lstStyle/>
          <a:p>
            <a:r>
              <a:rPr lang="en-US" sz="4400" b="1">
                <a:latin typeface="Helvetica" charset="0"/>
                <a:ea typeface="Helvetica" charset="0"/>
                <a:cs typeface="Helvetica" charset="0"/>
              </a:rPr>
              <a:t>Recommendations</a:t>
            </a:r>
          </a:p>
          <a:p>
            <a:endParaRPr lang="en-US" sz="2400">
              <a:latin typeface="+mj-lt"/>
            </a:endParaRPr>
          </a:p>
          <a:p>
            <a:pPr marL="285750" indent="-285750">
              <a:buFont typeface="Arial" panose="020B0604020202020204" pitchFamily="34" charset="0"/>
              <a:buChar char="•"/>
            </a:pPr>
            <a:r>
              <a:rPr lang="en-US" sz="2400">
                <a:latin typeface="Helvetica" charset="0"/>
                <a:ea typeface="Helvetica" charset="0"/>
                <a:cs typeface="Helvetica" charset="0"/>
              </a:rPr>
              <a:t>Partner with Parkman Library</a:t>
            </a:r>
          </a:p>
          <a:p>
            <a:pPr marL="285750" indent="-285750">
              <a:buFont typeface="Arial" panose="020B0604020202020204" pitchFamily="34" charset="0"/>
              <a:buChar char="•"/>
            </a:pPr>
            <a:r>
              <a:rPr lang="en-US" sz="2400">
                <a:latin typeface="Helvetica" charset="0"/>
                <a:ea typeface="Helvetica" charset="0"/>
                <a:cs typeface="Helvetica" charset="0"/>
              </a:rPr>
              <a:t>Create wayfinding to guide riders off the Greenway and into Hope Village, towards the library</a:t>
            </a:r>
          </a:p>
          <a:p>
            <a:pPr marL="285750" indent="-285750">
              <a:buFont typeface="Arial" panose="020B0604020202020204" pitchFamily="34" charset="0"/>
              <a:buChar char="•"/>
            </a:pPr>
            <a:r>
              <a:rPr lang="en-US" sz="2400">
                <a:latin typeface="Helvetica" charset="0"/>
                <a:ea typeface="Helvetica" charset="0"/>
                <a:cs typeface="Helvetica" charset="0"/>
              </a:rPr>
              <a:t>Riders may pick up maps and guides that will help them find paths through historic neighborhoods, as well as towards local restaurants and shops.</a:t>
            </a:r>
          </a:p>
        </p:txBody>
      </p:sp>
    </p:spTree>
    <p:extLst>
      <p:ext uri="{BB962C8B-B14F-4D97-AF65-F5344CB8AC3E}">
        <p14:creationId xmlns:p14="http://schemas.microsoft.com/office/powerpoint/2010/main" val="2099296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iste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789" y="49106"/>
            <a:ext cx="3814539" cy="2860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0901" t="25873" r="12330" b="16667"/>
          <a:stretch/>
        </p:blipFill>
        <p:spPr>
          <a:xfrm>
            <a:off x="0" y="5087619"/>
            <a:ext cx="4204989" cy="1770381"/>
          </a:xfrm>
          <a:prstGeom prst="rect">
            <a:avLst/>
          </a:prstGeom>
        </p:spPr>
      </p:pic>
      <p:sp>
        <p:nvSpPr>
          <p:cNvPr id="2" name="Title 1"/>
          <p:cNvSpPr>
            <a:spLocks noGrp="1"/>
          </p:cNvSpPr>
          <p:nvPr>
            <p:ph type="title"/>
          </p:nvPr>
        </p:nvSpPr>
        <p:spPr>
          <a:xfrm>
            <a:off x="677334" y="609600"/>
            <a:ext cx="8596668" cy="1320800"/>
          </a:xfrm>
        </p:spPr>
        <p:txBody>
          <a:bodyPr anchor="t">
            <a:normAutofit/>
          </a:bodyPr>
          <a:lstStyle/>
          <a:p>
            <a:r>
              <a:rPr lang="en-US" b="1">
                <a:solidFill>
                  <a:schemeClr val="tx1"/>
                </a:solidFill>
                <a:latin typeface="Helvetica" charset="0"/>
                <a:ea typeface="Helvetica" charset="0"/>
                <a:cs typeface="Helvetica" charset="0"/>
              </a:rPr>
              <a:t>Green </a:t>
            </a:r>
            <a:r>
              <a:rPr lang="en-US" b="1" err="1">
                <a:solidFill>
                  <a:schemeClr val="tx1"/>
                </a:solidFill>
                <a:latin typeface="Helvetica" charset="0"/>
                <a:ea typeface="Helvetica" charset="0"/>
                <a:cs typeface="Helvetica" charset="0"/>
              </a:rPr>
              <a:t>Stormwater</a:t>
            </a:r>
            <a:r>
              <a:rPr lang="en-US" b="1">
                <a:solidFill>
                  <a:schemeClr val="tx1"/>
                </a:solidFill>
                <a:latin typeface="Helvetica" charset="0"/>
                <a:ea typeface="Helvetica" charset="0"/>
                <a:cs typeface="Helvetica" charset="0"/>
              </a:rPr>
              <a:t> </a:t>
            </a:r>
            <a:br>
              <a:rPr lang="en-US" b="1">
                <a:solidFill>
                  <a:schemeClr val="tx1"/>
                </a:solidFill>
                <a:latin typeface="Helvetica" charset="0"/>
                <a:ea typeface="Helvetica" charset="0"/>
                <a:cs typeface="Helvetica" charset="0"/>
              </a:rPr>
            </a:br>
            <a:r>
              <a:rPr lang="en-US" b="1">
                <a:solidFill>
                  <a:schemeClr val="tx1"/>
                </a:solidFill>
                <a:latin typeface="Helvetica" charset="0"/>
                <a:ea typeface="Helvetica" charset="0"/>
                <a:cs typeface="Helvetica" charset="0"/>
              </a:rPr>
              <a:t>Infrastructure</a:t>
            </a:r>
          </a:p>
        </p:txBody>
      </p:sp>
      <p:sp>
        <p:nvSpPr>
          <p:cNvPr id="3" name="Content Placeholder 2"/>
          <p:cNvSpPr>
            <a:spLocks noGrp="1"/>
          </p:cNvSpPr>
          <p:nvPr>
            <p:ph idx="1"/>
          </p:nvPr>
        </p:nvSpPr>
        <p:spPr>
          <a:xfrm>
            <a:off x="281858" y="1634348"/>
            <a:ext cx="3957349" cy="3749323"/>
          </a:xfrm>
        </p:spPr>
        <p:txBody>
          <a:bodyPr>
            <a:normAutofit/>
          </a:bodyPr>
          <a:lstStyle/>
          <a:p>
            <a:endParaRPr lang="en-US"/>
          </a:p>
          <a:p>
            <a:r>
              <a:rPr lang="en-US">
                <a:latin typeface="Helvetica" charset="0"/>
                <a:ea typeface="Helvetica" charset="0"/>
                <a:cs typeface="Helvetica" charset="0"/>
              </a:rPr>
              <a:t>Pictures:</a:t>
            </a:r>
          </a:p>
          <a:p>
            <a:pPr lvl="1"/>
            <a:r>
              <a:rPr lang="en-US" err="1">
                <a:latin typeface="Helvetica" charset="0"/>
                <a:ea typeface="Helvetica" charset="0"/>
                <a:cs typeface="Helvetica" charset="0"/>
              </a:rPr>
              <a:t>Bioswales</a:t>
            </a:r>
            <a:endParaRPr lang="en-US">
              <a:latin typeface="Helvetica" charset="0"/>
              <a:ea typeface="Helvetica" charset="0"/>
              <a:cs typeface="Helvetica" charset="0"/>
            </a:endParaRPr>
          </a:p>
          <a:p>
            <a:pPr lvl="1"/>
            <a:r>
              <a:rPr lang="en-US" err="1">
                <a:latin typeface="Helvetica" charset="0"/>
                <a:ea typeface="Helvetica" charset="0"/>
                <a:cs typeface="Helvetica" charset="0"/>
              </a:rPr>
              <a:t>Rainbarrels</a:t>
            </a:r>
            <a:endParaRPr lang="en-US">
              <a:latin typeface="Helvetica" charset="0"/>
              <a:ea typeface="Helvetica" charset="0"/>
              <a:cs typeface="Helvetica" charset="0"/>
            </a:endParaRPr>
          </a:p>
          <a:p>
            <a:pPr lvl="1"/>
            <a:r>
              <a:rPr lang="en-US">
                <a:latin typeface="Helvetica" charset="0"/>
                <a:ea typeface="Helvetica" charset="0"/>
                <a:cs typeface="Helvetica" charset="0"/>
              </a:rPr>
              <a:t>Cisterns</a:t>
            </a:r>
          </a:p>
          <a:p>
            <a:pPr lvl="1"/>
            <a:r>
              <a:rPr lang="en-US">
                <a:latin typeface="Helvetica" charset="0"/>
                <a:ea typeface="Helvetica" charset="0"/>
                <a:cs typeface="Helvetica" charset="0"/>
              </a:rPr>
              <a:t>Permeable pavers</a:t>
            </a:r>
          </a:p>
          <a:p>
            <a:pPr lvl="1"/>
            <a:r>
              <a:rPr lang="en-US">
                <a:latin typeface="Helvetica" charset="0"/>
                <a:ea typeface="Helvetica" charset="0"/>
                <a:cs typeface="Helvetica" charset="0"/>
              </a:rPr>
              <a:t>Green alleys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557" t="14892" b="18442"/>
          <a:stretch/>
        </p:blipFill>
        <p:spPr>
          <a:xfrm rot="5400000">
            <a:off x="7942204" y="2608204"/>
            <a:ext cx="6083919" cy="2415676"/>
          </a:xfrm>
          <a:prstGeom prst="rect">
            <a:avLst/>
          </a:prstGeom>
        </p:spPr>
      </p:pic>
      <p:pic>
        <p:nvPicPr>
          <p:cNvPr id="6"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689" y="2885794"/>
            <a:ext cx="2444428" cy="2444428"/>
          </a:xfrm>
          <a:prstGeom prst="rect">
            <a:avLst/>
          </a:prstGeom>
        </p:spPr>
      </p:pic>
      <p:pic>
        <p:nvPicPr>
          <p:cNvPr id="7" name="Picture 2" descr="http://archpaper.com/wp-content/uploads/2016/11/NassauerbioretentionSign-645x4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4989" y="5087619"/>
            <a:ext cx="2655572" cy="1770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r="18199" b="27578"/>
          <a:stretch/>
        </p:blipFill>
        <p:spPr>
          <a:xfrm>
            <a:off x="6860561" y="4276584"/>
            <a:ext cx="2915764" cy="2581416"/>
          </a:xfrm>
          <a:prstGeom prst="rect">
            <a:avLst/>
          </a:prstGeom>
        </p:spPr>
      </p:pic>
      <p:pic>
        <p:nvPicPr>
          <p:cNvPr id="10" name="Picture 9"/>
          <p:cNvPicPr>
            <a:picLocks noChangeAspect="1"/>
          </p:cNvPicPr>
          <p:nvPr/>
        </p:nvPicPr>
        <p:blipFill rotWithShape="1">
          <a:blip r:embed="rId9"/>
          <a:srcRect l="39338" t="16210" r="25441" b="59346"/>
          <a:stretch/>
        </p:blipFill>
        <p:spPr>
          <a:xfrm>
            <a:off x="10209196" y="0"/>
            <a:ext cx="1982804" cy="774080"/>
          </a:xfrm>
          <a:prstGeom prst="rect">
            <a:avLst/>
          </a:prstGeom>
        </p:spPr>
      </p:pic>
      <p:sp>
        <p:nvSpPr>
          <p:cNvPr id="8" name="AutoShape 4" descr="data:image/jpeg;base64,/9j/4AAQSkZJRgABAQAAAQABAAD/2wCEAAkGBxQSEhQUExQVFhUXGBUXFxcYFxcXFxYYFhgZFxQVFxoYHiggGhwmHBUUITEiJSkrLi4uFx8zODMsNygtLisBCgoKDg0OGxAQGzQkHyQsLCwsLC8sLCwsLCwsLCwsLDQsLCwsLCwuLCwsLCwsLCw0LCwsLCwsLCwsLCwsLCwsLP/AABEIAOEA4QMBIgACEQEDEQH/xAAcAAABBQEBAQAAAAAAAAAAAAAEAAIDBQYBBwj/xABJEAACAAQDAwgIAQkGBQUAAAABAgADESEEEjEFQVETIjJhcYGR0QZCUpKhscHwFBVTYnKCk6Ky4QcjM8LS8RZDVGPiFyRko7P/xAAbAQACAwEBAQAAAAAAAAAAAAABAgADBAUGB//EADMRAAICAQMDAgMGBQUAAAAAAAABAhEDEiExBEFRE2EicfAFgZGhseEyQlLR8RRTksHS/9oADAMBAAIRAxEAPwDWE6Rwnpfe+GFtO6OFrN2RyGdZCmG3jA0w83ugiY9u+B5nR7jCsaPJBN6Ld8N4ffGOv0TEVdPvjALexDK6XhHZx0/ahoNG8IZObTthkMyjXaLYPEyZ61oCwcA0zITRgfge0CPaNkbQWaisjZlYVU8QdD2R4b6RrVB+18xF5/Zh6SZB+HmNQVqhPH2SSbm4AAFqRtwypHN6rHfxI9qN4xfpLsxcOjug5jTc5qbBnD5iS1hUtYdkazA4kMIJmSwwIIBBsQbgjgY1NakYIumeTptFdzJ3snzzQam0l9pP3ixf7Z9ElFXkIOtMoJ/Z8v8AaM5LnKLZW/dm3wjO4tGlSTDpe009qX+8EHnFLQlGBvYZliukzl9lv3ZguViF3BvcMBIVhK4rs99Yk/Ejio/bHlDEnA+13qR8YkEzqr+zX4w1AOjFj2k9/wDpEi4oe0nvf0jnK9R90x0T+o+63lBISLOHtDx/pDhNUE86I/xHU3utHeX6m91oIB34ge0Pj5QuW/SB7SfoI6JvUfdaOs9CPoDXwiEGct1jxbyhwmHiPj5RJynUfdbyjnLdvut5RCfcJWA9Ynt/2hGb1jxPlHOX7fcfyhcv2+63lBJR3lD+j/FCjnLdvut5R2ISvYyhe4jubpQGZl/CO8prHPo6gS7ikRzDY98RJNt3x12se/6wkhkRO3NPfEKNp98YRPNPf8IilmwgdyzscJ53h84jxDfP6Q5ul3fWIMQfp8oZEkyn20Kov7XzEZ3BsVYEGhGhGsaLaZqi/tfMRn1W8aYcGeTPXvQr0rWcBLc0mge9TUjyjfYSfmEfNcpyCpBoRWhGo6xwj2L+zPazT8PV2BZGMs8TShBPXQjwjTjl2Of1GJR+JG9jG+mOz5SOs0hRnNGJtVhp4gfCNeG7IpfTBAcPfcymoNKbtd2sWSVopi9zHyGkbjL8R5xYIqjRAwO8ZeAO8iK6TkHrf/Z/WDEI9r+IRTRZYVzQKlAONQPHWJA8o+x3EecQq44nxESyiDa9tfukFIlko5P9HuI84mCrwHdeIlUfdPKHC3rEe75QaJZOqLwjjZR6kcWvE/Dyh/j8PKJQLOLl9nxHnCE1OoR09p+HlCUg2zH+HyiEO51PDxh2UfZMcMkcfgvlC/Dr1eC+USibDqDr8TC5MdfifOOfhhwHur5RzkBWlF37h1RKJaH8l1HxPnHIZ+EXgvgIUElryYPlLjuh4bXtgIGtOwRLylBQ68fpHOOxRMjW7x8olZ7GA5b9HtWJGaxhZErc4D9flEEprDu+UPB++6IJL2Hd8oCGfA9jfu84GxJiQvcfe8wHjJ30h4orkwLG9Bf2/nFQqQbi8WtAK+1pU6mABilHHwjRFGZ5YeRyi47DHpX9jsuiziBrMFTbhQa9m6PLxihXRjbgPOPQv7JttSpfLLMYS+cjAuQoIOatL3pS/aI04ombPkUo7HsAr1+MUnplKD4VgR6y0qA1L6ivVUd8Sj0nwn/UyveEZ/059JcM2EdZc1JjkpRASa0cV0poKnXdFrWxlT3M6mzF4DvRPKCpWzE/R/drGQTa9P8Ald1T/qpBEv0gppLme+3nFOlrkteRLubGTgUX2e5APrBLSgx1B11UGnxjGp6R/oTP3h+piaV6QLwmD9qv0gg9SPk1y4b9T3D/AKolTCj9HuBH1jMSfSBPbceB/wAkW+A2gsyyza13GgJ7MyCCHUvJbrh+sd2bziRZPA/xP5wOiP7R/g8okSU49buIUxAk4lHj/E8c5Eml9K+swPj3RHyT8f4R/qjtHHC/6JPyaFZCX8OeJ99vKO8geJ98+URZ3HD3HhwnH7Dj6QQ0OMhuLe9/SO8k1ekdK6jyhCcerxYfNYYs05j0TYeseJ6ojAyXkm4nxXyhRFnbqhQNSBZgVUrQnQrUdcRTH48YKw7MxV6ADKygMQbU5rU4XrUHfSm+B9qv/eHWlteylrC0cuM72N/T9UssqojDdHtEEhtaxVI9GH6w+cWGe8MzYxrTNfvdAKz6Adgh0+fQnu+UUpn2gxVsEnSC5+O+vzjLek+0WJQKSKEtUWvoPm0GTp9/H6xTTsahYhwbGmgIjZihW5h6nJ8NDZW15u8hv1lBgyXttt8qSf2XHyaI5CYZtWC+8PpBA2dIJNJ603c9frGpQXg5bkvA8bdXfh07mcfWJ5PpEq6Ydf3jeURLsNDpOU9jIfkYePR9fzo8UgpVwDUgkek4/wCnT328oUz0jzf8lB+00QpsBa05UUpxTWCF2DK3zv4pYiamHUgc7cO6XL7y5+TCF+Xn9iV4P9XhuMwMpHojhloL1zXpe4trWOLhpfH4GBqbA5oedvTOEsfs+ZiNtuTtzKOxE+oiPEyF9Wp7jBGyUwyq34izZrVz9Gn6PXWBsRST7AczbU/84R2BR8hAn5Sm51fO7MrK6gsTzkIZbdoEX8zE4FdFr+yx/mgSZt2Uv+HK8aL8qwBr8I9jw+KmEA5db0KzAR1UoYNl4o77dVGPxoIyXojt7l8MjvXPVlNCtOaxAsSD0csaBcaQfWN91/rCsvTLQYke0B98DDeXv0gfAeHGBU2lx5T3XP0iRdpKfWPejfUQGNQUMSdwrx6PnEq4lvZPw84EXFy95TtIHheJVxMrjL/hiJkr2CfxX6LDuP0hoxHONjoNx69bRyqHcnwgeXMAz9lrbgP6xJOhZUR8sYUR5I7GLRIxameZ7H2ks/mKTmIYsCpJNPZuaDdfS+sW6FEzZ0LFDlajbzdTfiGWMxhXmpIUqHUhmRCQMtOaWDE7+cbb83bFjKxU95mdgFDnUqwWxAroSSDStASO+BPHvsti6MpxfwMsJshi4OWlSXoCLLXU8I68yHS8ZQglQQWKzJmVjWvRWhsCaC2vOFxSIceMr0pTokDgGAIHxEVKzr4M7n8MlTAMY9K9gikMy3dFnjX+QikZrd0XY0XZHsCz5kZ/NU1438YuZ7RCuDU7qdkb4qkczPIrhDwYsPyWDoxho2U3ERYZdcfIFDgILGypnV4w5dlTOA8YBNS8ggEPAgxdkza0yjxiVdizfZHjAsOpAsqeyiiswHAEgQ78S/tt7xg1dhTuA96JR6PTuCe9/SJaJaK3lm9pvExwxb4f0bmsNUGo1J0NOEFp6KNvmL3KfOITUjMuIgaNe3owo1mMe4CIm2NKTdXtNYDYNaLH+zbaISXORjYOGFVqOctCK0PsC3XG4l7Qln1pfeFFe20ZP0bIBdQu4EAVFNQeieyNLJZCaCteGc1HaDCPcvhTiWsnFJSoCEdVPnWJpOKltoVrvox+htFYMo9oU1GYVp3r1xR+ks7IRlTmal2ynMaEgCg7IWzV02D1sihde5teUXwr6zfWCEZTpXx8xHmWF2pydDUXK25teOXiLW7403LyaVBowPRAdew1VtKXgxtmzP8AZWTHNLG9afj7ufBrABxb+HygKaec1ze27cQL+MDphjlFG1APTmfUGIeXAa7dFWLV3C1zUfonwhcr2OTkjLhfXYuci9fuiFFN+O/7/wDJ/phQ9RLf9JPw/wAGYd9hq7BpEwlWYAkVAChVVSFIBqMrVoL2sIMwSMiotcwlMpFDUsWrUAk19WpGtrRQCS63ZpblmWuVszKaipsa7z4Rd4/EFc6JmdAFLNlIajAHn1APs1B6taxjnHV7mXJzV/f/AHL6VyYyKwUjMWBUDnORQub0tahr3nWA9pYENPIqSCTZBWiqtfgAfCKMYpnVJYD5gFVb80b2U0rziwPkYtsJtATGyS8laVyiwDFkVucCCqm58NbxkWJp7EjknD+F+xntsIFNA2agFSNK9XGM8zWjV+kSIgChSDdiT0jmPNB6gB4kxkZsbMKOtOVxsCnNeJpZgaYbxOhjf2Obn3C5bRIrQOhh6mDZiaCkaCEaAkaCJZgNi0Go/OPYIJV4BU8490EoYQYNR4nltASNBeHFTEQSTDGx7T5xNniOQnS7foIeaQ5AWe8V2IeDsSIqsRMhJEQTsaZ/e0qbqdKV3Hf2RoyBrVh2op+o4RiMO9Zq3pfW/A8LxbuHWvOBUA2q5JpU0APyrC9jf00VLZuvcsMXtQKRkIcUJqFYaGlOa14bh9oCbzJi5r1AqaNetwTrQntvGaz1Aq3UQDcd3CDMNiLjSoHZUHSnwiqTZ63D0HTvHUdn2l3+vrncvFwkl2uCbaii5TTgajgL8Iu9kYKWwIz0IygZilQqmzVpRaFSK6WjOpiL0pRtN2vDxgnCYkMwysFYMgK1uyZwswUGtqnsEH+Tbkp6jpsMelc8EtLXO+/uv0a4+Rssak11YJMs1aEKDlvuo1YrDJIEwEkky5cqu8ksy1/iMV0n0lVU5ypbWjX7aRbI/NrxI+FYGW0oo81lyZcKS9/HdV+30ybk14Qoq/xkzr9z+sKJol4KPRy/1fmZBJqKzzJZGXMpl59dQasBpQbt+6DtpiaZxntNMzlrjJQK1AFCtlBoygWDAaDrEVi7OmElcgZruzghgua+buBJPXXqi4mbObkpUtFQsUDlltOZCxfNlFyBlC5q0NN14VvfYXI1SeqyIz5aJlnIFsEFKKzllrqd4LsbX14xZ4SRhmZDKUItlmK5qWOV2qLUFCKWsDTW8V2Elky2LysksMszOeeVZQQuWhGWuYb7FRBfLgiXmmUVTmZQoFGHNOUcAiy7kHfSuhraUXf4kxpOFrsSYvZRm0zFwolsyILm5sFZrCrZrVtQ6xhtoYYywuYirAMVFarW4DVFjQg0j0J3TDoCk3O2WZVTlAoAtGYCtDQ1rTQcaxhfSWcrTny8nQE86X0Gqa5gaCutO6Jg1OXsaceScueDPvMAa5pBcsEiouOIv8oq8Z0oiRiLgkHiLR0SqasvFaHhoqU2hNHrk9oDfzAxMu1X3rLPatP5SIFFDgy0RoJltFOm1+MpO5nHzJiVdsr+aP73/wAIFCemy7Vuc3d9YJRooU22lamU37wf6IIXbsv83M95fKFomhl6jRY4ZqCMp+X5Y0lue1wP8piUelAAtJ8Zv/hDJE0M0wm3bt+ghjzYy7ekxvSUvexP0EQzPSSadEljuY/5oIdDNJOmRUY16RTYjbM5vXoOCgD40r8YrJ0wsecSe0k/OFasKxvuWc7aCqag1I4ad5jQPOda1Iy7tKLeo08oyuytlTMS+SXStDdjReyvE7o2EjAzWHOoCdBSp6x2wHFJHQwdHmyRuEG18iJdiT3UzZIXI1CSTlAahqore1K3NwRBOzNhZgGmHI6sLChBpQ37Ys/R+Y8pZgZeYKEZlIubilLaBr9YgvBllJZ5atmOmawB0NVBqBvPVCuOpRUX83T+7t9x1odL1OfDCOGTiqad7ceNvPv/ANlThpRAZJksBquwZMvOJJYVpevb1cIBwSNJcEVsbGliKU+RjS4nChzlVwpBuVBI4j764r8RImypnJsoObnLwrQ6de7whZ48mNN1a49v2OZ1nQ9T0sW5q4vuuC02ThJWIs7BaEEKVBqwNgCbeMaLF7JFAqsRWpOYVAqKHhaMi2HmKoNMoO6mW4FzfrrFltrbsxJSKppmQHNSp1K7+zWMkpTclRx/UnJrfjgsfyMfYkeDeUdjGflud+dne83nCi+8po9bL5BNkSlGblGCgq1woY84UpRb17amleumkwyMMK6Swk0SZQaVOJCPKRemi06VATmGlK61rGf2tJm8pVuTJerh1oVsSpIOgBCMd9iN9ofjp34ifyMshSQmV1PSzmk0voKMrA/sD2rNJE0W1fjcHk7TnKOY7gVN83NoR0QulBurFjsqYGkz8ycpNo7K4JW5uMoXQi5AFuaN0SD0MZOVZpiBZeTMekQDqWFTlpzacQ1ou9k4cpRwrLTLQZeaeMxTcAqSTS1RXrhXJ9kXzeKtjHYnFTMjobAzC2mpy0rxrRiIzs869/zjVekiEOcxNdTUEGpAJI6uHVGVn7++Hxb7mqVabXcrZiZjHGwh3GsPB50EiNZjmyuaSw3GGkRbCHgQrE1FMDDhFxyQ4CHLhk9keELYrmioEPEXK4FMxGURMuz5fswLBrRRR0GNCuzpXsiHDASvYETUTWjOEw0XjTS5KAnmru3DrhzONwETUTWZn8O50U+FPnEmF2eS6hqUqK+VvOLedMgUuQQRqCCO0aRE7HhL4k2tjS4XZclMzohQm1sxoo7TXhW+6LCRjMr1CgkXoAcuuhB0F6G++KvY+0S60YjOKqBcEgCpr3Vi9xEkCUTSxN8putiqkkG4NGodNYz5Mmh87/5Pa5Ptfo+n6dSxJO/5Vt87SKY4+YrVU2q1ATVcxIFwdBoIstmljUvmpWmRToTQ5lIuAeHVFfs3Ei1RlrUE3tTXNv1p4x1yM5KdIHpG3aL9sMpvHT5Oj0mSGePqQls+3Hs+18l0+JJAcaVNVOopS4Px74Pw7npVU3otSKhQOj1GorFKjFqWzDLpXUNfxv8ACDJiuyy2RWqpUlcpJvzaLTQVJN91ovWR5Iyvfb8+/wDegfacILpZ6lap/hX1uR7S28FZQl1sa0NGLGx7PrBe0diPPlo6hJhTlMqo1Kq3q1FswbMb0HO1tGUmYaYGSqEBHZLkDQlgL7+l4Rc7ImzAk5ZN2oH1Ay845rmnqk9tIwOGipQZ836eKhki41yud1z39ix/9P2/OSv3j+UKIv8AiT/5H8LQos9TJ4/Nnc9Pqv8Abh/wf/krJ+OxByOHpKGeUWoKE0GYMDY2ZedpQxHg8XLDkzeSCDL/AHhBZhQVyDLzgrZSLHvERE8qn98J6q2WvJBa6UVr2bQVUAWGsVuJ2fPWWUVJhXmkhlKlcooo51gDnOh4RY62s4ihHl/I0uLZczzJVJkogclnD1Yt0mQzKOEIBNNDY7zWSTMMyQJspsjLygmMxNJi2aSygE5cpz2oAKCusRbF9H50syys8WUsELVocrZ1X1RQKTuNK0uL1uLxNZzscvOao00NDl5tr0pbdAdpsbp46m9wptnHEFiDQ1oi1rQEjKST6gBpW1LW0EY/aMsKzKpzAHXSvHQm1ax6V6Lok+QM09U/9xZWChgzrQdZFRRl6hSkec7aB5WbmUKwdwyjRSCQQOqohscZKV9q/MujOTbT4XBTetBKmBWYA3ghfh8I1iSJhDxEQ0h4MIytkoiVDEIMSKYrZXJBAbnH74xOrQLXnGJVaFFCA0OrEAaO5oAwi1z3fWI5jwi1z98YhmNAIRzGjuz8OXbN6q6nrpYQwLmIFQK7zui/lzQmHAloC2cC+pUipY8K0PjBlLSqQW6VGUz5nrxb5nSNPs/brycvrKAEKNplJ06tYkny5ZUUAoL0oKAxCQGIUVFD3dsLLLGapoDy2qolxM4A1UAo7MUbS5uZbjcwp8iNYOlK3NzqOcqtY2IoF7jzYosbMaXVSMymiuOO8H9YbjFvgdojkVBauQEAnUrW1ewn4wso7JnQ6T7Vz9Mk470ml7X+9OvYv9j7PLl3SYqZBRlHSYHQgb6fMQRKXPLmETHUllCBaeoasdK333gf0fxkpXlzXZimVwwooyn2q6tSvd1UiTEZFBZcRLADNUHprcmmS5r4wjyzitEXt4Kuq+2etzqpT242SX6Ii23iRKADq2ZgCct62pzjvqQT4wLs1JfJE0oXIzCu4XUHqobiBdq7S5eZnDZlWirbKABrQdtdb3g6SssjlKilK14QunajmRbR2g9lPdHlCgT8qSPzo+PlHYmiXgs1T9yDYO1T+JlS8xMgTFN1oUB10sq7yBpre9bfa20g2NmYVhyiq7SQtAWTO6ZGBtU2zAi4rGR2HJae1KM7KcykEKc1CRSvNpUA07YNfE4qZMViqK4dHDZSrZlbNyQO+jaKQaW4xfslcgvHTqRb4HbnIzfw5KMFmArzmapUZKrapDBmqDUAaARmmmIzOJbGlcyIatZgeaWe1rCtd9ey8mejSgTppZpplh2dpYByEgqyhc1mRi1a6ZdN0BTMRLosySCjIJahaEZMpZhUkc96mta3GmhpFki+F9fX7lq08Xt3HzcNJlEguJilLOgrlqLhlr0gT5xlcYas2up117+uPRcVhpf4UzeWlkzlzTCArGWz9JKAggklRViBc62p5xiN8NBfGzRidxZVYqIUcjQkdkEzoacPwjU0CQ6XjmGoVu0UPwpE6Y9d6MOxgfgQPnARkkbobSFYmlFqmMlnew7V/wBJMSpiJZ0mL3hx81iljsK0DQX4mLX/ABJfvgfOJUI9uX+8TzjNx2F0i6DT1Htyv3kvzhpmp+clfvFPyMZukKF0ImgvnxMsazF7gzfIUgabtCXuzHuA+ZiqMNMFQQdCC5mPNaqKU0JNYtNh7fPLIJwqpGSqgA1YijG9KeGsUIlk6Ax38Md8M4KSoZwTR6b+HltUAg66XvoflFROxKSmKIhLW8TFXsnGsstZaPQLWulamp8LwbgsOzPnOoNa766iMnpaW7MrjV2a4+jitKHKAkutSdCragCh0BqN8UuH2BMSgQqxWttCTvFDb47oE2r6QYxTRZz5fWFATXdqLCnCLTYG3MRPDMJUrMBlLlDziAKGzDnC9bUuO8VOMb7AUWotthGFlLNGUE8oq0ZSCKEClBam42gOTgs2ZmDVYk0oRlqaivXBMpGXEFjMNJzqGAqrC96U0GUHwi12/sEzJedC1UFQtScwH+br3wmrwVuRkNpusgiWakEVzCmh+tvhAXJVrS4NCOuLHHShOC2plXKGP6xbSv6VO6KrZlQ/SoFNq6VOnmeyNWNrTfcujwXf/Dq+2PhCib8L+i/vCFFOuf8AV+QLfkWE2WXm5EDpyT5jehUMQKpUgA0ANzahvqYn2hgJweScEeVR8wV6oVzOKGUyuRkPUTUHTS42N9KZQD4WX/eIXR+WHNmWAC0rYkWr2tAG1ZK1ExgqrMdiFWwI1UsBWlDQGnHfWL9Onndl0YuUk5fWxo/RTZGIwcrFPPb8MGk8kGOWYhaYwDlxmNwBUX3nWM1yioMgZJoUKA4DAi4LDnG4swrvtFlN23MaVKwxkcryJJcMHmUBqGQrXdqHFCotxqFtPAJJaiVGYVKmpyhvUDGmdd9ab9+sLKa1Vfbj9dyyGGUnT5CzKlvLtReUQtL1Izp0kB3VpS9bmMhPMWc9zlF9CadW+0VU0xZDk0rG4RqwKaLxJKMMmi8OlRp7FMghRHQghqw8QjK2N/Dqdwjn4NevxiUGHAwjBbBzgFrqYX5PHE/CCt8OEK2wWwUbOHE/CHrs5eJ+EEiHAwjbF1MGGATr8YXIKNAInrEbmCmxk2RPA8yJ3MDTDF0S1BeykUk11qKeUarDzRfKwtqOHbGPkLzYJqTY3uO34xXkhqZXkxag3b+LU2W51JHyrFz6H7TKSgCK3J7anWM/iJFDSLbCTDLZSi3W1N1OyKZpOGkzyS00ekSMNJxAR2BV0OYd4K37iYvFw1rUNoxMjaSjnucoYVqdNaD42h+I9MWl0WQM5qKllOQjevEnrEZYLczKLbMptzaLLKlhUCNMMwHWwQhSB13PhAGGxSrkQKrDMM+ZEYkVGa5v4RfzMY6qubpETWJpoWmuSPgIrsfhEP8AeMOdY5q6ndvjVCcaqjXBrijdcjhuDeC+cKMJ/wAWzuKeAhQvpZCv0ZgWC9HQzOs6akqlCGYrdNS4GavRII8IsEm4I5CQ+XkTLmMyswaZajqoYFDYmlxcdZjLPiWmGrnM1yWPSNb3O/f4w4QyUt7Z1Hgb3br5HqGDwYkSlxeZZMwgqk12oS60CrOQ1zB1EtubxLcaYybPD88AjMSxrSxYksLADUncIrTjprSxLMxylVOUsStUXIhodKKadkFYfoDv+ZiVSLcGNwu3YzEHmt3RWTIscT0T3RXzBFsA5AObEfKZTfSJZ0QzUqOyNHYyyC5bV0v2RJWKhWI0tBCYxhrQ9o8oQraLEQ4QEuPG9fA+YiRcan6Y7gfrCsAXDhA4xcv2vFW+lYkWeh/5i94YfNYWhWTCO1iMTE/OS/ep84jXHoGApUVGZyCQo3kKCMx74GkWiYmInMWQ2Y0yW82XOlTFGXKpVpTvUkNTNzBlperRT7SZ5TZWTKaAipBqDoRlNPjBSGhJcHGMBTp3C8RTJpbU+UclrUiLC4s5IoBQg0h9TwgGO8oRoYNDWWYmZyoJIqRXrjaysEBuEec8uYvJfpJPCZcwr7ZAzUO7h8IpyYpP+Ez5cTk/hNednh7NoPpCGDKGx5tu3tEZrBek85BzgJn61iO8a1giX6TzTWqoR1VFO+8UehOyr0JhGKnlzKG41HjNcRbY7AI1VYW+6RR4xwySmAOVge0BXImfE/GLGbthSBQ1uppQ5rClKnqtAcHtQ2iS4RB+RpXsiFBP5YT2W+HnCg6c3kfTPwYGSbCJ1hiSeulNa690TvhyDrUHfQjx/pWLmtzoKaEu6LCQ3MHf84E/DtT736dcSK9FA7YDQ8Zo7iGse6A5qnugnkya8LdXhHJmH+9Sd8PFUVTnfACZFfswyZLi15A7gRbetLa3JF4acOSRbXq+sWqRS0UNQbNY8Y6cNvBrFnidlZtAfn8orZmDmJuPdEFpkRlEbobSJhiXGvxEPXG8VHiR5wBQaOwUMUh1Q+IP0jvLyvZPgvnABYJBWysQsudLd1DKrVIIqOokGxANDQ2NIRnSvZPgvnELsm4HxpEoKZ6m8x8ds3FckivMFC1Ga6m+bKWyswoBXWoHAR5auHY/1gjB7VaUrIirRta1NDxFCOEQZ5j6VPZYRXCGlstnLVQmlqupqeEKVzjXQboJkbLPrWvpB/5PoP8AcW76RbYqTK4y4a0oxYCQCbXPD71hnIHs+ESxqK4rBEsVHZEk2TEco0MMhSeSfDfBmFkrU5nygCobKWBPqig4wIAB5ecFSmBFDpuPsny/3iMZGu2sJMzCS3SiNLLZUUgKWfLnPOALABDzRfncLxmwmhXQ7uB3j73RGcxNDenh210p1xLKYDsOp+o7K98VY4OCqyySgpVC69+SXJ+kvifKFD/w54r4x2Hv3JRSSrGo7uPUb1iflWrTM3cT9mGoOF+zxhyi+86xSAlYW0p1X+p64lly1Y3qRqOcqnvJ+kcRCLg0pw6tKbxE0lG6QGpu4JqDu52469cGyUQpLAqadgseytx4w5eq3ZaJzL0NcxNdakjvFidYkSRRakHeA25iNRcRLJRABzudpvOthwveHOaaGg1BNA3XobHvh1qE3DA2AANuNzCpvtQVsbE9lO6IQc6WoWJHA1ArxubwwAcAR31+xHUYEEClBSvC24V+mscIANSRXdSo8LdoiEojeShPOX4ViE7KlH1KW1vBSyCedQkLQlqE6nm1O6JZUln6IzHgKE8DzTc3ppBcqJSK1fR+UaXIqaVr8b/KGH0cUkgGZbjQd/ZFoq84kihrWhrlHVQ7o4m8UBqRWp/rTviagaUVB9H13PUad9OwGEuxUBvU9VfKL0ziuYMLgEEG/YajTcYgyigo2u6nw1JPbDagaUVqbOlg2X4VgvD4da6UHEjfw1p8YJMsbqngStPjX4RI6WCio9o1BFeNRugOQUgUyt5vvtSlusQxJQrSlK16z2Qask61qeNK6aaRFNlDcTW2tCL7zC2EDXD1013bod+E3VNd9Rp19kWAUNurxI4/CHysJQEhrcBmvuAO76dcGw0Vc/A5dCprwoRTj999NAM+z6kXoaa6xeciy1A3jdW9dRW3VaOJItSlTv3H/a0FSoGmygODda83MOIv2G2kNWg1JHh9aRpJeCqAMpBvzvkPvjEq7NuDqbGlNQeFeyH1g0FCpqKbviKcdxF4lk0F7n4Dt31i/l7KzEkACxIJppqCaCugpamo4wdhcCwNCqGhNFqDagrTX7MTUHQzKZzwPi3nCjV/gf8Atj3j5woSyzR7mIldE/qn5xJI6Hj9IUKEZWgqZr+0vzEEP/hL2mFCgMePATs3ozP1T/8ApKgDy8oUKCgMcNT3RIdPH5QoUEANjNV7TD26IhQoIBYXoH9UfWJsF0j98I5ChZcMbwNm9Pu+kM/8vrChQUBhO1P8ef8Ae6BH6I7V+UKFBQDkvTw+sSS+mOz6QoUAD4JJep7vmIkxOp7/AKx2FEQew4epFjh+mv3xhQoWXDCPxnRldjfNYCf/AA+8/SFChkElwnqfrH+aLl+lM7V/mMdhQzCh0vRuxv5mibZ+q9/8phQogVwRwoUKAX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1" name="AutoShape 6" descr="data:image/jpeg;base64,/9j/4AAQSkZJRgABAQAAAQABAAD/2wCEAAkGBxQSEhQUExQVFhUXGBUXFxcYFxcXFxYYFhgZFxQVFxoYHiggGhwmHBUUITEiJSkrLi4uFx8zODMsNygtLisBCgoKDg0OGxAQGzQkHyQsLCwsLC8sLCwsLCwsLCwsLDQsLCwsLCwuLCwsLCwsLCw0LCwsLCwsLCwsLCwsLCwsLP/AABEIAOEA4QMBIgACEQEDEQH/xAAcAAABBQEBAQAAAAAAAAAAAAAEAAIDBQYBBwj/xABJEAACAAQDAwgIAQkGBQUAAAABAgADESEEEjEFQVETIjJhcYGR0QZCUpKhscHwFBVTYnKCk6Ky4QcjM8LS8RZDVGPiFyRko7P/xAAbAQACAwEBAQAAAAAAAAAAAAABAgADBAUGB//EADMRAAICAQMDAgMGBQUAAAAAAAABAhEDEiExBEFRE2EicfAFgZGhseEyQlLR8RRTksHS/9oADAMBAAIRAxEAPwDWE6Rwnpfe+GFtO6OFrN2RyGdZCmG3jA0w83ugiY9u+B5nR7jCsaPJBN6Ld8N4ffGOv0TEVdPvjALexDK6XhHZx0/ahoNG8IZObTthkMyjXaLYPEyZ61oCwcA0zITRgfge0CPaNkbQWaisjZlYVU8QdD2R4b6RrVB+18xF5/Zh6SZB+HmNQVqhPH2SSbm4AAFqRtwypHN6rHfxI9qN4xfpLsxcOjug5jTc5qbBnD5iS1hUtYdkazA4kMIJmSwwIIBBsQbgjgY1NakYIumeTptFdzJ3snzzQam0l9pP3ixf7Z9ElFXkIOtMoJ/Z8v8AaM5LnKLZW/dm3wjO4tGlSTDpe009qX+8EHnFLQlGBvYZliukzl9lv3ZguViF3BvcMBIVhK4rs99Yk/Ejio/bHlDEnA+13qR8YkEzqr+zX4w1AOjFj2k9/wDpEi4oe0nvf0jnK9R90x0T+o+63lBISLOHtDx/pDhNUE86I/xHU3utHeX6m91oIB34ge0Pj5QuW/SB7SfoI6JvUfdaOs9CPoDXwiEGct1jxbyhwmHiPj5RJynUfdbyjnLdvut5RCfcJWA9Ynt/2hGb1jxPlHOX7fcfyhcv2+63lBJR3lD+j/FCjnLdvut5R2ISvYyhe4jubpQGZl/CO8prHPo6gS7ikRzDY98RJNt3x12se/6wkhkRO3NPfEKNp98YRPNPf8IilmwgdyzscJ53h84jxDfP6Q5ul3fWIMQfp8oZEkyn20Kov7XzEZ3BsVYEGhGhGsaLaZqi/tfMRn1W8aYcGeTPXvQr0rWcBLc0mge9TUjyjfYSfmEfNcpyCpBoRWhGo6xwj2L+zPazT8PV2BZGMs8TShBPXQjwjTjl2Of1GJR+JG9jG+mOz5SOs0hRnNGJtVhp4gfCNeG7IpfTBAcPfcymoNKbtd2sWSVopi9zHyGkbjL8R5xYIqjRAwO8ZeAO8iK6TkHrf/Z/WDEI9r+IRTRZYVzQKlAONQPHWJA8o+x3EecQq44nxESyiDa9tfukFIlko5P9HuI84mCrwHdeIlUfdPKHC3rEe75QaJZOqLwjjZR6kcWvE/Dyh/j8PKJQLOLl9nxHnCE1OoR09p+HlCUg2zH+HyiEO51PDxh2UfZMcMkcfgvlC/Dr1eC+USibDqDr8TC5MdfifOOfhhwHur5RzkBWlF37h1RKJaH8l1HxPnHIZ+EXgvgIUElryYPlLjuh4bXtgIGtOwRLylBQ68fpHOOxRMjW7x8olZ7GA5b9HtWJGaxhZErc4D9flEEprDu+UPB++6IJL2Hd8oCGfA9jfu84GxJiQvcfe8wHjJ30h4orkwLG9Bf2/nFQqQbi8WtAK+1pU6mABilHHwjRFGZ5YeRyi47DHpX9jsuiziBrMFTbhQa9m6PLxihXRjbgPOPQv7JttSpfLLMYS+cjAuQoIOatL3pS/aI04ombPkUo7HsAr1+MUnplKD4VgR6y0qA1L6ivVUd8Sj0nwn/UyveEZ/059JcM2EdZc1JjkpRASa0cV0poKnXdFrWxlT3M6mzF4DvRPKCpWzE/R/drGQTa9P8Ald1T/qpBEv0gppLme+3nFOlrkteRLubGTgUX2e5APrBLSgx1B11UGnxjGp6R/oTP3h+piaV6QLwmD9qv0gg9SPk1y4b9T3D/AKolTCj9HuBH1jMSfSBPbceB/wAkW+A2gsyyza13GgJ7MyCCHUvJbrh+sd2bziRZPA/xP5wOiP7R/g8okSU49buIUxAk4lHj/E8c5Eml9K+swPj3RHyT8f4R/qjtHHC/6JPyaFZCX8OeJ99vKO8geJ98+URZ3HD3HhwnH7Dj6QQ0OMhuLe9/SO8k1ekdK6jyhCcerxYfNYYs05j0TYeseJ6ojAyXkm4nxXyhRFnbqhQNSBZgVUrQnQrUdcRTH48YKw7MxV6ADKygMQbU5rU4XrUHfSm+B9qv/eHWlteylrC0cuM72N/T9UssqojDdHtEEhtaxVI9GH6w+cWGe8MzYxrTNfvdAKz6Adgh0+fQnu+UUpn2gxVsEnSC5+O+vzjLek+0WJQKSKEtUWvoPm0GTp9/H6xTTsahYhwbGmgIjZihW5h6nJ8NDZW15u8hv1lBgyXttt8qSf2XHyaI5CYZtWC+8PpBA2dIJNJ603c9frGpQXg5bkvA8bdXfh07mcfWJ5PpEq6Ydf3jeURLsNDpOU9jIfkYePR9fzo8UgpVwDUgkek4/wCnT328oUz0jzf8lB+00QpsBa05UUpxTWCF2DK3zv4pYiamHUgc7cO6XL7y5+TCF+Xn9iV4P9XhuMwMpHojhloL1zXpe4trWOLhpfH4GBqbA5oedvTOEsfs+ZiNtuTtzKOxE+oiPEyF9Wp7jBGyUwyq34izZrVz9Gn6PXWBsRST7AczbU/84R2BR8hAn5Sm51fO7MrK6gsTzkIZbdoEX8zE4FdFr+yx/mgSZt2Uv+HK8aL8qwBr8I9jw+KmEA5db0KzAR1UoYNl4o77dVGPxoIyXojt7l8MjvXPVlNCtOaxAsSD0csaBcaQfWN91/rCsvTLQYke0B98DDeXv0gfAeHGBU2lx5T3XP0iRdpKfWPejfUQGNQUMSdwrx6PnEq4lvZPw84EXFy95TtIHheJVxMrjL/hiJkr2CfxX6LDuP0hoxHONjoNx69bRyqHcnwgeXMAz9lrbgP6xJOhZUR8sYUR5I7GLRIxameZ7H2ks/mKTmIYsCpJNPZuaDdfS+sW6FEzZ0LFDlajbzdTfiGWMxhXmpIUqHUhmRCQMtOaWDE7+cbb83bFjKxU95mdgFDnUqwWxAroSSDStASO+BPHvsti6MpxfwMsJshi4OWlSXoCLLXU8I68yHS8ZQglQQWKzJmVjWvRWhsCaC2vOFxSIceMr0pTokDgGAIHxEVKzr4M7n8MlTAMY9K9gikMy3dFnjX+QikZrd0XY0XZHsCz5kZ/NU1438YuZ7RCuDU7qdkb4qkczPIrhDwYsPyWDoxho2U3ERYZdcfIFDgILGypnV4w5dlTOA8YBNS8ggEPAgxdkza0yjxiVdizfZHjAsOpAsqeyiiswHAEgQ78S/tt7xg1dhTuA96JR6PTuCe9/SJaJaK3lm9pvExwxb4f0bmsNUGo1J0NOEFp6KNvmL3KfOITUjMuIgaNe3owo1mMe4CIm2NKTdXtNYDYNaLH+zbaISXORjYOGFVqOctCK0PsC3XG4l7Qln1pfeFFe20ZP0bIBdQu4EAVFNQeieyNLJZCaCteGc1HaDCPcvhTiWsnFJSoCEdVPnWJpOKltoVrvox+htFYMo9oU1GYVp3r1xR+ks7IRlTmal2ynMaEgCg7IWzV02D1sihde5teUXwr6zfWCEZTpXx8xHmWF2pydDUXK25teOXiLW7403LyaVBowPRAdew1VtKXgxtmzP8AZWTHNLG9afj7ufBrABxb+HygKaec1ze27cQL+MDphjlFG1APTmfUGIeXAa7dFWLV3C1zUfonwhcr2OTkjLhfXYuci9fuiFFN+O/7/wDJ/phQ9RLf9JPw/wAGYd9hq7BpEwlWYAkVAChVVSFIBqMrVoL2sIMwSMiotcwlMpFDUsWrUAk19WpGtrRQCS63ZpblmWuVszKaipsa7z4Rd4/EFc6JmdAFLNlIajAHn1APs1B6taxjnHV7mXJzV/f/AHL6VyYyKwUjMWBUDnORQub0tahr3nWA9pYENPIqSCTZBWiqtfgAfCKMYpnVJYD5gFVb80b2U0rziwPkYtsJtATGyS8laVyiwDFkVucCCqm58NbxkWJp7EjknD+F+xntsIFNA2agFSNK9XGM8zWjV+kSIgChSDdiT0jmPNB6gB4kxkZsbMKOtOVxsCnNeJpZgaYbxOhjf2Obn3C5bRIrQOhh6mDZiaCkaCEaAkaCJZgNi0Go/OPYIJV4BU8490EoYQYNR4nltASNBeHFTEQSTDGx7T5xNniOQnS7foIeaQ5AWe8V2IeDsSIqsRMhJEQTsaZ/e0qbqdKV3Hf2RoyBrVh2op+o4RiMO9Zq3pfW/A8LxbuHWvOBUA2q5JpU0APyrC9jf00VLZuvcsMXtQKRkIcUJqFYaGlOa14bh9oCbzJi5r1AqaNetwTrQntvGaz1Aq3UQDcd3CDMNiLjSoHZUHSnwiqTZ63D0HTvHUdn2l3+vrncvFwkl2uCbaii5TTgajgL8Iu9kYKWwIz0IygZilQqmzVpRaFSK6WjOpiL0pRtN2vDxgnCYkMwysFYMgK1uyZwswUGtqnsEH+Tbkp6jpsMelc8EtLXO+/uv0a4+Rssak11YJMs1aEKDlvuo1YrDJIEwEkky5cqu8ksy1/iMV0n0lVU5ypbWjX7aRbI/NrxI+FYGW0oo81lyZcKS9/HdV+30ybk14Qoq/xkzr9z+sKJol4KPRy/1fmZBJqKzzJZGXMpl59dQasBpQbt+6DtpiaZxntNMzlrjJQK1AFCtlBoygWDAaDrEVi7OmElcgZruzghgua+buBJPXXqi4mbObkpUtFQsUDlltOZCxfNlFyBlC5q0NN14VvfYXI1SeqyIz5aJlnIFsEFKKzllrqd4LsbX14xZ4SRhmZDKUItlmK5qWOV2qLUFCKWsDTW8V2Elky2LysksMszOeeVZQQuWhGWuYb7FRBfLgiXmmUVTmZQoFGHNOUcAiy7kHfSuhraUXf4kxpOFrsSYvZRm0zFwolsyILm5sFZrCrZrVtQ6xhtoYYywuYirAMVFarW4DVFjQg0j0J3TDoCk3O2WZVTlAoAtGYCtDQ1rTQcaxhfSWcrTny8nQE86X0Gqa5gaCutO6Jg1OXsaceScueDPvMAa5pBcsEiouOIv8oq8Z0oiRiLgkHiLR0SqasvFaHhoqU2hNHrk9oDfzAxMu1X3rLPatP5SIFFDgy0RoJltFOm1+MpO5nHzJiVdsr+aP73/wAIFCemy7Vuc3d9YJRooU22lamU37wf6IIXbsv83M95fKFomhl6jRY4ZqCMp+X5Y0lue1wP8piUelAAtJ8Zv/hDJE0M0wm3bt+ghjzYy7ekxvSUvexP0EQzPSSadEljuY/5oIdDNJOmRUY16RTYjbM5vXoOCgD40r8YrJ0wsecSe0k/OFasKxvuWc7aCqag1I4ad5jQPOda1Iy7tKLeo08oyuytlTMS+SXStDdjReyvE7o2EjAzWHOoCdBSp6x2wHFJHQwdHmyRuEG18iJdiT3UzZIXI1CSTlAahqore1K3NwRBOzNhZgGmHI6sLChBpQ37Ys/R+Y8pZgZeYKEZlIubilLaBr9YgvBllJZ5atmOmawB0NVBqBvPVCuOpRUX83T+7t9x1odL1OfDCOGTiqad7ceNvPv/ANlThpRAZJksBquwZMvOJJYVpevb1cIBwSNJcEVsbGliKU+RjS4nChzlVwpBuVBI4j764r8RImypnJsoObnLwrQ6de7whZ48mNN1a49v2OZ1nQ9T0sW5q4vuuC02ThJWIs7BaEEKVBqwNgCbeMaLF7JFAqsRWpOYVAqKHhaMi2HmKoNMoO6mW4FzfrrFltrbsxJSKppmQHNSp1K7+zWMkpTclRx/UnJrfjgsfyMfYkeDeUdjGflud+dne83nCi+8po9bL5BNkSlGblGCgq1woY84UpRb17amleumkwyMMK6Swk0SZQaVOJCPKRemi06VATmGlK61rGf2tJm8pVuTJerh1oVsSpIOgBCMd9iN9ofjp34ifyMshSQmV1PSzmk0voKMrA/sD2rNJE0W1fjcHk7TnKOY7gVN83NoR0QulBurFjsqYGkz8ycpNo7K4JW5uMoXQi5AFuaN0SD0MZOVZpiBZeTMekQDqWFTlpzacQ1ou9k4cpRwrLTLQZeaeMxTcAqSTS1RXrhXJ9kXzeKtjHYnFTMjobAzC2mpy0rxrRiIzs869/zjVekiEOcxNdTUEGpAJI6uHVGVn7++Hxb7mqVabXcrZiZjHGwh3GsPB50EiNZjmyuaSw3GGkRbCHgQrE1FMDDhFxyQ4CHLhk9keELYrmioEPEXK4FMxGURMuz5fswLBrRRR0GNCuzpXsiHDASvYETUTWjOEw0XjTS5KAnmru3DrhzONwETUTWZn8O50U+FPnEmF2eS6hqUqK+VvOLedMgUuQQRqCCO0aRE7HhL4k2tjS4XZclMzohQm1sxoo7TXhW+6LCRjMr1CgkXoAcuuhB0F6G++KvY+0S60YjOKqBcEgCpr3Vi9xEkCUTSxN8putiqkkG4NGodNYz5Mmh87/5Pa5Ptfo+n6dSxJO/5Vt87SKY4+YrVU2q1ATVcxIFwdBoIstmljUvmpWmRToTQ5lIuAeHVFfs3Ei1RlrUE3tTXNv1p4x1yM5KdIHpG3aL9sMpvHT5Oj0mSGePqQls+3Hs+18l0+JJAcaVNVOopS4Px74Pw7npVU3otSKhQOj1GorFKjFqWzDLpXUNfxv8ACDJiuyy2RWqpUlcpJvzaLTQVJN91ovWR5Iyvfb8+/wDegfacILpZ6lap/hX1uR7S28FZQl1sa0NGLGx7PrBe0diPPlo6hJhTlMqo1Kq3q1FswbMb0HO1tGUmYaYGSqEBHZLkDQlgL7+l4Rc7ImzAk5ZN2oH1Ay845rmnqk9tIwOGipQZ836eKhki41yud1z39ix/9P2/OSv3j+UKIv8AiT/5H8LQos9TJ4/Nnc9Pqv8Abh/wf/krJ+OxByOHpKGeUWoKE0GYMDY2ZedpQxHg8XLDkzeSCDL/AHhBZhQVyDLzgrZSLHvERE8qn98J6q2WvJBa6UVr2bQVUAWGsVuJ2fPWWUVJhXmkhlKlcooo51gDnOh4RY62s4ihHl/I0uLZczzJVJkogclnD1Yt0mQzKOEIBNNDY7zWSTMMyQJspsjLygmMxNJi2aSygE5cpz2oAKCusRbF9H50syys8WUsELVocrZ1X1RQKTuNK0uL1uLxNZzscvOao00NDl5tr0pbdAdpsbp46m9wptnHEFiDQ1oi1rQEjKST6gBpW1LW0EY/aMsKzKpzAHXSvHQm1ax6V6Lok+QM09U/9xZWChgzrQdZFRRl6hSkec7aB5WbmUKwdwyjRSCQQOqohscZKV9q/MujOTbT4XBTetBKmBWYA3ghfh8I1iSJhDxEQ0h4MIytkoiVDEIMSKYrZXJBAbnH74xOrQLXnGJVaFFCA0OrEAaO5oAwi1z3fWI5jwi1z98YhmNAIRzGjuz8OXbN6q6nrpYQwLmIFQK7zui/lzQmHAloC2cC+pUipY8K0PjBlLSqQW6VGUz5nrxb5nSNPs/brycvrKAEKNplJ06tYkny5ZUUAoL0oKAxCQGIUVFD3dsLLLGapoDy2qolxM4A1UAo7MUbS5uZbjcwp8iNYOlK3NzqOcqtY2IoF7jzYosbMaXVSMymiuOO8H9YbjFvgdojkVBauQEAnUrW1ewn4wso7JnQ6T7Vz9Mk470ml7X+9OvYv9j7PLl3SYqZBRlHSYHQgb6fMQRKXPLmETHUllCBaeoasdK333gf0fxkpXlzXZimVwwooyn2q6tSvd1UiTEZFBZcRLADNUHprcmmS5r4wjyzitEXt4Kuq+2etzqpT242SX6Ii23iRKADq2ZgCct62pzjvqQT4wLs1JfJE0oXIzCu4XUHqobiBdq7S5eZnDZlWirbKABrQdtdb3g6SssjlKilK14QunajmRbR2g9lPdHlCgT8qSPzo+PlHYmiXgs1T9yDYO1T+JlS8xMgTFN1oUB10sq7yBpre9bfa20g2NmYVhyiq7SQtAWTO6ZGBtU2zAi4rGR2HJae1KM7KcykEKc1CRSvNpUA07YNfE4qZMViqK4dHDZSrZlbNyQO+jaKQaW4xfslcgvHTqRb4HbnIzfw5KMFmArzmapUZKrapDBmqDUAaARmmmIzOJbGlcyIatZgeaWe1rCtd9ey8mejSgTppZpplh2dpYByEgqyhc1mRi1a6ZdN0BTMRLosySCjIJahaEZMpZhUkc96mta3GmhpFki+F9fX7lq08Xt3HzcNJlEguJilLOgrlqLhlr0gT5xlcYas2up117+uPRcVhpf4UzeWlkzlzTCArGWz9JKAggklRViBc62p5xiN8NBfGzRidxZVYqIUcjQkdkEzoacPwjU0CQ6XjmGoVu0UPwpE6Y9d6MOxgfgQPnARkkbobSFYmlFqmMlnew7V/wBJMSpiJZ0mL3hx81iljsK0DQX4mLX/ABJfvgfOJUI9uX+8TzjNx2F0i6DT1Htyv3kvzhpmp+clfvFPyMZukKF0ImgvnxMsazF7gzfIUgabtCXuzHuA+ZiqMNMFQQdCC5mPNaqKU0JNYtNh7fPLIJwqpGSqgA1YijG9KeGsUIlk6Ax38Md8M4KSoZwTR6b+HltUAg66XvoflFROxKSmKIhLW8TFXsnGsstZaPQLWulamp8LwbgsOzPnOoNa766iMnpaW7MrjV2a4+jitKHKAkutSdCragCh0BqN8UuH2BMSgQqxWttCTvFDb47oE2r6QYxTRZz5fWFATXdqLCnCLTYG3MRPDMJUrMBlLlDziAKGzDnC9bUuO8VOMb7AUWotthGFlLNGUE8oq0ZSCKEClBam42gOTgs2ZmDVYk0oRlqaivXBMpGXEFjMNJzqGAqrC96U0GUHwi12/sEzJedC1UFQtScwH+br3wmrwVuRkNpusgiWakEVzCmh+tvhAXJVrS4NCOuLHHShOC2plXKGP6xbSv6VO6KrZlQ/SoFNq6VOnmeyNWNrTfcujwXf/Dq+2PhCib8L+i/vCFFOuf8AV+QLfkWE2WXm5EDpyT5jehUMQKpUgA0ANzahvqYn2hgJweScEeVR8wV6oVzOKGUyuRkPUTUHTS42N9KZQD4WX/eIXR+WHNmWAC0rYkWr2tAG1ZK1ExgqrMdiFWwI1UsBWlDQGnHfWL9Onndl0YuUk5fWxo/RTZGIwcrFPPb8MGk8kGOWYhaYwDlxmNwBUX3nWM1yioMgZJoUKA4DAi4LDnG4swrvtFlN23MaVKwxkcryJJcMHmUBqGQrXdqHFCotxqFtPAJJaiVGYVKmpyhvUDGmdd9ab9+sLKa1Vfbj9dyyGGUnT5CzKlvLtReUQtL1Izp0kB3VpS9bmMhPMWc9zlF9CadW+0VU0xZDk0rG4RqwKaLxJKMMmi8OlRp7FMghRHQghqw8QjK2N/Dqdwjn4NevxiUGHAwjBbBzgFrqYX5PHE/CCt8OEK2wWwUbOHE/CHrs5eJ+EEiHAwjbF1MGGATr8YXIKNAInrEbmCmxk2RPA8yJ3MDTDF0S1BeykUk11qKeUarDzRfKwtqOHbGPkLzYJqTY3uO34xXkhqZXkxag3b+LU2W51JHyrFz6H7TKSgCK3J7anWM/iJFDSLbCTDLZSi3W1N1OyKZpOGkzyS00ekSMNJxAR2BV0OYd4K37iYvFw1rUNoxMjaSjnucoYVqdNaD42h+I9MWl0WQM5qKllOQjevEnrEZYLczKLbMptzaLLKlhUCNMMwHWwQhSB13PhAGGxSrkQKrDMM+ZEYkVGa5v4RfzMY6qubpETWJpoWmuSPgIrsfhEP8AeMOdY5q6ndvjVCcaqjXBrijdcjhuDeC+cKMJ/wAWzuKeAhQvpZCv0ZgWC9HQzOs6akqlCGYrdNS4GavRII8IsEm4I5CQ+XkTLmMyswaZajqoYFDYmlxcdZjLPiWmGrnM1yWPSNb3O/f4w4QyUt7Z1Hgb3br5HqGDwYkSlxeZZMwgqk12oS60CrOQ1zB1EtubxLcaYybPD88AjMSxrSxYksLADUncIrTjprSxLMxylVOUsStUXIhodKKadkFYfoDv+ZiVSLcGNwu3YzEHmt3RWTIscT0T3RXzBFsA5AObEfKZTfSJZ0QzUqOyNHYyyC5bV0v2RJWKhWI0tBCYxhrQ9o8oQraLEQ4QEuPG9fA+YiRcan6Y7gfrCsAXDhA4xcv2vFW+lYkWeh/5i94YfNYWhWTCO1iMTE/OS/ep84jXHoGApUVGZyCQo3kKCMx74GkWiYmInMWQ2Y0yW82XOlTFGXKpVpTvUkNTNzBlperRT7SZ5TZWTKaAipBqDoRlNPjBSGhJcHGMBTp3C8RTJpbU+UclrUiLC4s5IoBQg0h9TwgGO8oRoYNDWWYmZyoJIqRXrjaysEBuEec8uYvJfpJPCZcwr7ZAzUO7h8IpyYpP+Ez5cTk/hNednh7NoPpCGDKGx5tu3tEZrBek85BzgJn61iO8a1giX6TzTWqoR1VFO+8UehOyr0JhGKnlzKG41HjNcRbY7AI1VYW+6RR4xwySmAOVge0BXImfE/GLGbthSBQ1uppQ5rClKnqtAcHtQ2iS4RB+RpXsiFBP5YT2W+HnCg6c3kfTPwYGSbCJ1hiSeulNa690TvhyDrUHfQjx/pWLmtzoKaEu6LCQ3MHf84E/DtT736dcSK9FA7YDQ8Zo7iGse6A5qnugnkya8LdXhHJmH+9Sd8PFUVTnfACZFfswyZLi15A7gRbetLa3JF4acOSRbXq+sWqRS0UNQbNY8Y6cNvBrFnidlZtAfn8orZmDmJuPdEFpkRlEbobSJhiXGvxEPXG8VHiR5wBQaOwUMUh1Q+IP0jvLyvZPgvnABYJBWysQsudLd1DKrVIIqOokGxANDQ2NIRnSvZPgvnELsm4HxpEoKZ6m8x8ds3FckivMFC1Ga6m+bKWyswoBXWoHAR5auHY/1gjB7VaUrIirRta1NDxFCOEQZ5j6VPZYRXCGlstnLVQmlqupqeEKVzjXQboJkbLPrWvpB/5PoP8AcW76RbYqTK4y4a0oxYCQCbXPD71hnIHs+ESxqK4rBEsVHZEk2TEco0MMhSeSfDfBmFkrU5nygCobKWBPqig4wIAB5ecFSmBFDpuPsny/3iMZGu2sJMzCS3SiNLLZUUgKWfLnPOALABDzRfncLxmwmhXQ7uB3j73RGcxNDenh210p1xLKYDsOp+o7K98VY4OCqyySgpVC69+SXJ+kvifKFD/w54r4x2Hv3JRSSrGo7uPUb1iflWrTM3cT9mGoOF+zxhyi+86xSAlYW0p1X+p64lly1Y3qRqOcqnvJ+kcRCLg0pw6tKbxE0lG6QGpu4JqDu52469cGyUQpLAqadgseytx4w5eq3ZaJzL0NcxNdakjvFidYkSRRakHeA25iNRcRLJRABzudpvOthwveHOaaGg1BNA3XobHvh1qE3DA2AANuNzCpvtQVsbE9lO6IQc6WoWJHA1ArxubwwAcAR31+xHUYEEClBSvC24V+mscIANSRXdSo8LdoiEojeShPOX4ViE7KlH1KW1vBSyCedQkLQlqE6nm1O6JZUln6IzHgKE8DzTc3ppBcqJSK1fR+UaXIqaVr8b/KGH0cUkgGZbjQd/ZFoq84kihrWhrlHVQ7o4m8UBqRWp/rTviagaUVB9H13PUad9OwGEuxUBvU9VfKL0ziuYMLgEEG/YajTcYgyigo2u6nw1JPbDagaUVqbOlg2X4VgvD4da6UHEjfw1p8YJMsbqngStPjX4RI6WCio9o1BFeNRugOQUgUyt5vvtSlusQxJQrSlK16z2Qask61qeNK6aaRFNlDcTW2tCL7zC2EDXD1013bod+E3VNd9Rp19kWAUNurxI4/CHysJQEhrcBmvuAO76dcGw0Vc/A5dCprwoRTj999NAM+z6kXoaa6xeciy1A3jdW9dRW3VaOJItSlTv3H/a0FSoGmygODda83MOIv2G2kNWg1JHh9aRpJeCqAMpBvzvkPvjEq7NuDqbGlNQeFeyH1g0FCpqKbviKcdxF4lk0F7n4Dt31i/l7KzEkACxIJppqCaCugpamo4wdhcCwNCqGhNFqDagrTX7MTUHQzKZzwPi3nCjV/gf8Atj3j5woSyzR7mIldE/qn5xJI6Hj9IUKEZWgqZr+0vzEEP/hL2mFCgMePATs3ozP1T/8ApKgDy8oUKCgMcNT3RIdPH5QoUEANjNV7TD26IhQoIBYXoH9UfWJsF0j98I5ChZcMbwNm9Pu+kM/8vrChQUBhO1P8ef8Ae6BH6I7V+UKFBQDkvTw+sSS+mOz6QoUAD4JJep7vmIkxOp7/AKx2FEQew4epFjh+mv3xhQoWXDCPxnRldjfNYCf/AA+8/SFChkElwnqfrH+aLl+lM7V/mMdhQzCh0vRuxv5mibZ+q9/8phQogVwRwoUKAX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2" name="AutoShape 8" descr="data:image/jpeg;base64,/9j/4AAQSkZJRgABAQAAAQABAAD/2wCEAAkGBxQSEhQUExQVFhUXGBUXFxcYFxcXFxYYFhgZFxQVFxoYHiggGhwmHBUUITEiJSkrLi4uFx8zODMsNygtLisBCgoKDg0OGxAQGzQkHyQsLCwsLC8sLCwsLCwsLCwsLDQsLCwsLCwuLCwsLCwsLCw0LCwsLCwsLCwsLCwsLCwsLP/AABEIAOEA4QMBIgACEQEDEQH/xAAcAAABBQEBAQAAAAAAAAAAAAAEAAIDBQYBBwj/xABJEAACAAQDAwgIAQkGBQUAAAABAgADESEEEjEFQVETIjJhcYGR0QZCUpKhscHwFBVTYnKCk6Ky4QcjM8LS8RZDVGPiFyRko7P/xAAbAQACAwEBAQAAAAAAAAAAAAABAgADBAUGB//EADMRAAICAQMDAgMGBQUAAAAAAAABAhEDEiExBEFRE2EicfAFgZGhseEyQlLR8RRTksHS/9oADAMBAAIRAxEAPwDWE6Rwnpfe+GFtO6OFrN2RyGdZCmG3jA0w83ugiY9u+B5nR7jCsaPJBN6Ld8N4ffGOv0TEVdPvjALexDK6XhHZx0/ahoNG8IZObTthkMyjXaLYPEyZ61oCwcA0zITRgfge0CPaNkbQWaisjZlYVU8QdD2R4b6RrVB+18xF5/Zh6SZB+HmNQVqhPH2SSbm4AAFqRtwypHN6rHfxI9qN4xfpLsxcOjug5jTc5qbBnD5iS1hUtYdkazA4kMIJmSwwIIBBsQbgjgY1NakYIumeTptFdzJ3snzzQam0l9pP3ixf7Z9ElFXkIOtMoJ/Z8v8AaM5LnKLZW/dm3wjO4tGlSTDpe009qX+8EHnFLQlGBvYZliukzl9lv3ZguViF3BvcMBIVhK4rs99Yk/Ejio/bHlDEnA+13qR8YkEzqr+zX4w1AOjFj2k9/wDpEi4oe0nvf0jnK9R90x0T+o+63lBISLOHtDx/pDhNUE86I/xHU3utHeX6m91oIB34ge0Pj5QuW/SB7SfoI6JvUfdaOs9CPoDXwiEGct1jxbyhwmHiPj5RJynUfdbyjnLdvut5RCfcJWA9Ynt/2hGb1jxPlHOX7fcfyhcv2+63lBJR3lD+j/FCjnLdvut5R2ISvYyhe4jubpQGZl/CO8prHPo6gS7ikRzDY98RJNt3x12se/6wkhkRO3NPfEKNp98YRPNPf8IilmwgdyzscJ53h84jxDfP6Q5ul3fWIMQfp8oZEkyn20Kov7XzEZ3BsVYEGhGhGsaLaZqi/tfMRn1W8aYcGeTPXvQr0rWcBLc0mge9TUjyjfYSfmEfNcpyCpBoRWhGo6xwj2L+zPazT8PV2BZGMs8TShBPXQjwjTjl2Of1GJR+JG9jG+mOz5SOs0hRnNGJtVhp4gfCNeG7IpfTBAcPfcymoNKbtd2sWSVopi9zHyGkbjL8R5xYIqjRAwO8ZeAO8iK6TkHrf/Z/WDEI9r+IRTRZYVzQKlAONQPHWJA8o+x3EecQq44nxESyiDa9tfukFIlko5P9HuI84mCrwHdeIlUfdPKHC3rEe75QaJZOqLwjjZR6kcWvE/Dyh/j8PKJQLOLl9nxHnCE1OoR09p+HlCUg2zH+HyiEO51PDxh2UfZMcMkcfgvlC/Dr1eC+USibDqDr8TC5MdfifOOfhhwHur5RzkBWlF37h1RKJaH8l1HxPnHIZ+EXgvgIUElryYPlLjuh4bXtgIGtOwRLylBQ68fpHOOxRMjW7x8olZ7GA5b9HtWJGaxhZErc4D9flEEprDu+UPB++6IJL2Hd8oCGfA9jfu84GxJiQvcfe8wHjJ30h4orkwLG9Bf2/nFQqQbi8WtAK+1pU6mABilHHwjRFGZ5YeRyi47DHpX9jsuiziBrMFTbhQa9m6PLxihXRjbgPOPQv7JttSpfLLMYS+cjAuQoIOatL3pS/aI04ombPkUo7HsAr1+MUnplKD4VgR6y0qA1L6ivVUd8Sj0nwn/UyveEZ/059JcM2EdZc1JjkpRASa0cV0poKnXdFrWxlT3M6mzF4DvRPKCpWzE/R/drGQTa9P8Ald1T/qpBEv0gppLme+3nFOlrkteRLubGTgUX2e5APrBLSgx1B11UGnxjGp6R/oTP3h+piaV6QLwmD9qv0gg9SPk1y4b9T3D/AKolTCj9HuBH1jMSfSBPbceB/wAkW+A2gsyyza13GgJ7MyCCHUvJbrh+sd2bziRZPA/xP5wOiP7R/g8okSU49buIUxAk4lHj/E8c5Eml9K+swPj3RHyT8f4R/qjtHHC/6JPyaFZCX8OeJ99vKO8geJ98+URZ3HD3HhwnH7Dj6QQ0OMhuLe9/SO8k1ekdK6jyhCcerxYfNYYs05j0TYeseJ6ojAyXkm4nxXyhRFnbqhQNSBZgVUrQnQrUdcRTH48YKw7MxV6ADKygMQbU5rU4XrUHfSm+B9qv/eHWlteylrC0cuM72N/T9UssqojDdHtEEhtaxVI9GH6w+cWGe8MzYxrTNfvdAKz6Adgh0+fQnu+UUpn2gxVsEnSC5+O+vzjLek+0WJQKSKEtUWvoPm0GTp9/H6xTTsahYhwbGmgIjZihW5h6nJ8NDZW15u8hv1lBgyXttt8qSf2XHyaI5CYZtWC+8PpBA2dIJNJ603c9frGpQXg5bkvA8bdXfh07mcfWJ5PpEq6Ydf3jeURLsNDpOU9jIfkYePR9fzo8UgpVwDUgkek4/wCnT328oUz0jzf8lB+00QpsBa05UUpxTWCF2DK3zv4pYiamHUgc7cO6XL7y5+TCF+Xn9iV4P9XhuMwMpHojhloL1zXpe4trWOLhpfH4GBqbA5oedvTOEsfs+ZiNtuTtzKOxE+oiPEyF9Wp7jBGyUwyq34izZrVz9Gn6PXWBsRST7AczbU/84R2BR8hAn5Sm51fO7MrK6gsTzkIZbdoEX8zE4FdFr+yx/mgSZt2Uv+HK8aL8qwBr8I9jw+KmEA5db0KzAR1UoYNl4o77dVGPxoIyXojt7l8MjvXPVlNCtOaxAsSD0csaBcaQfWN91/rCsvTLQYke0B98DDeXv0gfAeHGBU2lx5T3XP0iRdpKfWPejfUQGNQUMSdwrx6PnEq4lvZPw84EXFy95TtIHheJVxMrjL/hiJkr2CfxX6LDuP0hoxHONjoNx69bRyqHcnwgeXMAz9lrbgP6xJOhZUR8sYUR5I7GLRIxameZ7H2ks/mKTmIYsCpJNPZuaDdfS+sW6FEzZ0LFDlajbzdTfiGWMxhXmpIUqHUhmRCQMtOaWDE7+cbb83bFjKxU95mdgFDnUqwWxAroSSDStASO+BPHvsti6MpxfwMsJshi4OWlSXoCLLXU8I68yHS8ZQglQQWKzJmVjWvRWhsCaC2vOFxSIceMr0pTokDgGAIHxEVKzr4M7n8MlTAMY9K9gikMy3dFnjX+QikZrd0XY0XZHsCz5kZ/NU1438YuZ7RCuDU7qdkb4qkczPIrhDwYsPyWDoxho2U3ERYZdcfIFDgILGypnV4w5dlTOA8YBNS8ggEPAgxdkza0yjxiVdizfZHjAsOpAsqeyiiswHAEgQ78S/tt7xg1dhTuA96JR6PTuCe9/SJaJaK3lm9pvExwxb4f0bmsNUGo1J0NOEFp6KNvmL3KfOITUjMuIgaNe3owo1mMe4CIm2NKTdXtNYDYNaLH+zbaISXORjYOGFVqOctCK0PsC3XG4l7Qln1pfeFFe20ZP0bIBdQu4EAVFNQeieyNLJZCaCteGc1HaDCPcvhTiWsnFJSoCEdVPnWJpOKltoVrvox+htFYMo9oU1GYVp3r1xR+ks7IRlTmal2ynMaEgCg7IWzV02D1sihde5teUXwr6zfWCEZTpXx8xHmWF2pydDUXK25teOXiLW7403LyaVBowPRAdew1VtKXgxtmzP8AZWTHNLG9afj7ufBrABxb+HygKaec1ze27cQL+MDphjlFG1APTmfUGIeXAa7dFWLV3C1zUfonwhcr2OTkjLhfXYuci9fuiFFN+O/7/wDJ/phQ9RLf9JPw/wAGYd9hq7BpEwlWYAkVAChVVSFIBqMrVoL2sIMwSMiotcwlMpFDUsWrUAk19WpGtrRQCS63ZpblmWuVszKaipsa7z4Rd4/EFc6JmdAFLNlIajAHn1APs1B6taxjnHV7mXJzV/f/AHL6VyYyKwUjMWBUDnORQub0tahr3nWA9pYENPIqSCTZBWiqtfgAfCKMYpnVJYD5gFVb80b2U0rziwPkYtsJtATGyS8laVyiwDFkVucCCqm58NbxkWJp7EjknD+F+xntsIFNA2agFSNK9XGM8zWjV+kSIgChSDdiT0jmPNB6gB4kxkZsbMKOtOVxsCnNeJpZgaYbxOhjf2Obn3C5bRIrQOhh6mDZiaCkaCEaAkaCJZgNi0Go/OPYIJV4BU8490EoYQYNR4nltASNBeHFTEQSTDGx7T5xNniOQnS7foIeaQ5AWe8V2IeDsSIqsRMhJEQTsaZ/e0qbqdKV3Hf2RoyBrVh2op+o4RiMO9Zq3pfW/A8LxbuHWvOBUA2q5JpU0APyrC9jf00VLZuvcsMXtQKRkIcUJqFYaGlOa14bh9oCbzJi5r1AqaNetwTrQntvGaz1Aq3UQDcd3CDMNiLjSoHZUHSnwiqTZ63D0HTvHUdn2l3+vrncvFwkl2uCbaii5TTgajgL8Iu9kYKWwIz0IygZilQqmzVpRaFSK6WjOpiL0pRtN2vDxgnCYkMwysFYMgK1uyZwswUGtqnsEH+Tbkp6jpsMelc8EtLXO+/uv0a4+Rssak11YJMs1aEKDlvuo1YrDJIEwEkky5cqu8ksy1/iMV0n0lVU5ypbWjX7aRbI/NrxI+FYGW0oo81lyZcKS9/HdV+30ybk14Qoq/xkzr9z+sKJol4KPRy/1fmZBJqKzzJZGXMpl59dQasBpQbt+6DtpiaZxntNMzlrjJQK1AFCtlBoygWDAaDrEVi7OmElcgZruzghgua+buBJPXXqi4mbObkpUtFQsUDlltOZCxfNlFyBlC5q0NN14VvfYXI1SeqyIz5aJlnIFsEFKKzllrqd4LsbX14xZ4SRhmZDKUItlmK5qWOV2qLUFCKWsDTW8V2Elky2LysksMszOeeVZQQuWhGWuYb7FRBfLgiXmmUVTmZQoFGHNOUcAiy7kHfSuhraUXf4kxpOFrsSYvZRm0zFwolsyILm5sFZrCrZrVtQ6xhtoYYywuYirAMVFarW4DVFjQg0j0J3TDoCk3O2WZVTlAoAtGYCtDQ1rTQcaxhfSWcrTny8nQE86X0Gqa5gaCutO6Jg1OXsaceScueDPvMAa5pBcsEiouOIv8oq8Z0oiRiLgkHiLR0SqasvFaHhoqU2hNHrk9oDfzAxMu1X3rLPatP5SIFFDgy0RoJltFOm1+MpO5nHzJiVdsr+aP73/wAIFCemy7Vuc3d9YJRooU22lamU37wf6IIXbsv83M95fKFomhl6jRY4ZqCMp+X5Y0lue1wP8piUelAAtJ8Zv/hDJE0M0wm3bt+ghjzYy7ekxvSUvexP0EQzPSSadEljuY/5oIdDNJOmRUY16RTYjbM5vXoOCgD40r8YrJ0wsecSe0k/OFasKxvuWc7aCqag1I4ad5jQPOda1Iy7tKLeo08oyuytlTMS+SXStDdjReyvE7o2EjAzWHOoCdBSp6x2wHFJHQwdHmyRuEG18iJdiT3UzZIXI1CSTlAahqore1K3NwRBOzNhZgGmHI6sLChBpQ37Ys/R+Y8pZgZeYKEZlIubilLaBr9YgvBllJZ5atmOmawB0NVBqBvPVCuOpRUX83T+7t9x1odL1OfDCOGTiqad7ceNvPv/ANlThpRAZJksBquwZMvOJJYVpevb1cIBwSNJcEVsbGliKU+RjS4nChzlVwpBuVBI4j764r8RImypnJsoObnLwrQ6de7whZ48mNN1a49v2OZ1nQ9T0sW5q4vuuC02ThJWIs7BaEEKVBqwNgCbeMaLF7JFAqsRWpOYVAqKHhaMi2HmKoNMoO6mW4FzfrrFltrbsxJSKppmQHNSp1K7+zWMkpTclRx/UnJrfjgsfyMfYkeDeUdjGflud+dne83nCi+8po9bL5BNkSlGblGCgq1woY84UpRb17amleumkwyMMK6Swk0SZQaVOJCPKRemi06VATmGlK61rGf2tJm8pVuTJerh1oVsSpIOgBCMd9iN9ofjp34ifyMshSQmV1PSzmk0voKMrA/sD2rNJE0W1fjcHk7TnKOY7gVN83NoR0QulBurFjsqYGkz8ycpNo7K4JW5uMoXQi5AFuaN0SD0MZOVZpiBZeTMekQDqWFTlpzacQ1ou9k4cpRwrLTLQZeaeMxTcAqSTS1RXrhXJ9kXzeKtjHYnFTMjobAzC2mpy0rxrRiIzs869/zjVekiEOcxNdTUEGpAJI6uHVGVn7++Hxb7mqVabXcrZiZjHGwh3GsPB50EiNZjmyuaSw3GGkRbCHgQrE1FMDDhFxyQ4CHLhk9keELYrmioEPEXK4FMxGURMuz5fswLBrRRR0GNCuzpXsiHDASvYETUTWjOEw0XjTS5KAnmru3DrhzONwETUTWZn8O50U+FPnEmF2eS6hqUqK+VvOLedMgUuQQRqCCO0aRE7HhL4k2tjS4XZclMzohQm1sxoo7TXhW+6LCRjMr1CgkXoAcuuhB0F6G++KvY+0S60YjOKqBcEgCpr3Vi9xEkCUTSxN8putiqkkG4NGodNYz5Mmh87/5Pa5Ptfo+n6dSxJO/5Vt87SKY4+YrVU2q1ATVcxIFwdBoIstmljUvmpWmRToTQ5lIuAeHVFfs3Ei1RlrUE3tTXNv1p4x1yM5KdIHpG3aL9sMpvHT5Oj0mSGePqQls+3Hs+18l0+JJAcaVNVOopS4Px74Pw7npVU3otSKhQOj1GorFKjFqWzDLpXUNfxv8ACDJiuyy2RWqpUlcpJvzaLTQVJN91ovWR5Iyvfb8+/wDegfacILpZ6lap/hX1uR7S28FZQl1sa0NGLGx7PrBe0diPPlo6hJhTlMqo1Kq3q1FswbMb0HO1tGUmYaYGSqEBHZLkDQlgL7+l4Rc7ImzAk5ZN2oH1Ay845rmnqk9tIwOGipQZ836eKhki41yud1z39ix/9P2/OSv3j+UKIv8AiT/5H8LQos9TJ4/Nnc9Pqv8Abh/wf/krJ+OxByOHpKGeUWoKE0GYMDY2ZedpQxHg8XLDkzeSCDL/AHhBZhQVyDLzgrZSLHvERE8qn98J6q2WvJBa6UVr2bQVUAWGsVuJ2fPWWUVJhXmkhlKlcooo51gDnOh4RY62s4ihHl/I0uLZczzJVJkogclnD1Yt0mQzKOEIBNNDY7zWSTMMyQJspsjLygmMxNJi2aSygE5cpz2oAKCusRbF9H50syys8WUsELVocrZ1X1RQKTuNK0uL1uLxNZzscvOao00NDl5tr0pbdAdpsbp46m9wptnHEFiDQ1oi1rQEjKST6gBpW1LW0EY/aMsKzKpzAHXSvHQm1ax6V6Lok+QM09U/9xZWChgzrQdZFRRl6hSkec7aB5WbmUKwdwyjRSCQQOqohscZKV9q/MujOTbT4XBTetBKmBWYA3ghfh8I1iSJhDxEQ0h4MIytkoiVDEIMSKYrZXJBAbnH74xOrQLXnGJVaFFCA0OrEAaO5oAwi1z3fWI5jwi1z98YhmNAIRzGjuz8OXbN6q6nrpYQwLmIFQK7zui/lzQmHAloC2cC+pUipY8K0PjBlLSqQW6VGUz5nrxb5nSNPs/brycvrKAEKNplJ06tYkny5ZUUAoL0oKAxCQGIUVFD3dsLLLGapoDy2qolxM4A1UAo7MUbS5uZbjcwp8iNYOlK3NzqOcqtY2IoF7jzYosbMaXVSMymiuOO8H9YbjFvgdojkVBauQEAnUrW1ewn4wso7JnQ6T7Vz9Mk470ml7X+9OvYv9j7PLl3SYqZBRlHSYHQgb6fMQRKXPLmETHUllCBaeoasdK333gf0fxkpXlzXZimVwwooyn2q6tSvd1UiTEZFBZcRLADNUHprcmmS5r4wjyzitEXt4Kuq+2etzqpT242SX6Ii23iRKADq2ZgCct62pzjvqQT4wLs1JfJE0oXIzCu4XUHqobiBdq7S5eZnDZlWirbKABrQdtdb3g6SssjlKilK14QunajmRbR2g9lPdHlCgT8qSPzo+PlHYmiXgs1T9yDYO1T+JlS8xMgTFN1oUB10sq7yBpre9bfa20g2NmYVhyiq7SQtAWTO6ZGBtU2zAi4rGR2HJae1KM7KcykEKc1CRSvNpUA07YNfE4qZMViqK4dHDZSrZlbNyQO+jaKQaW4xfslcgvHTqRb4HbnIzfw5KMFmArzmapUZKrapDBmqDUAaARmmmIzOJbGlcyIatZgeaWe1rCtd9ey8mejSgTppZpplh2dpYByEgqyhc1mRi1a6ZdN0BTMRLosySCjIJahaEZMpZhUkc96mta3GmhpFki+F9fX7lq08Xt3HzcNJlEguJilLOgrlqLhlr0gT5xlcYas2up117+uPRcVhpf4UzeWlkzlzTCArGWz9JKAggklRViBc62p5xiN8NBfGzRidxZVYqIUcjQkdkEzoacPwjU0CQ6XjmGoVu0UPwpE6Y9d6MOxgfgQPnARkkbobSFYmlFqmMlnew7V/wBJMSpiJZ0mL3hx81iljsK0DQX4mLX/ABJfvgfOJUI9uX+8TzjNx2F0i6DT1Htyv3kvzhpmp+clfvFPyMZukKF0ImgvnxMsazF7gzfIUgabtCXuzHuA+ZiqMNMFQQdCC5mPNaqKU0JNYtNh7fPLIJwqpGSqgA1YijG9KeGsUIlk6Ax38Md8M4KSoZwTR6b+HltUAg66XvoflFROxKSmKIhLW8TFXsnGsstZaPQLWulamp8LwbgsOzPnOoNa766iMnpaW7MrjV2a4+jitKHKAkutSdCragCh0BqN8UuH2BMSgQqxWttCTvFDb47oE2r6QYxTRZz5fWFATXdqLCnCLTYG3MRPDMJUrMBlLlDziAKGzDnC9bUuO8VOMb7AUWotthGFlLNGUE8oq0ZSCKEClBam42gOTgs2ZmDVYk0oRlqaivXBMpGXEFjMNJzqGAqrC96U0GUHwi12/sEzJedC1UFQtScwH+br3wmrwVuRkNpusgiWakEVzCmh+tvhAXJVrS4NCOuLHHShOC2plXKGP6xbSv6VO6KrZlQ/SoFNq6VOnmeyNWNrTfcujwXf/Dq+2PhCib8L+i/vCFFOuf8AV+QLfkWE2WXm5EDpyT5jehUMQKpUgA0ANzahvqYn2hgJweScEeVR8wV6oVzOKGUyuRkPUTUHTS42N9KZQD4WX/eIXR+WHNmWAC0rYkWr2tAG1ZK1ExgqrMdiFWwI1UsBWlDQGnHfWL9Onndl0YuUk5fWxo/RTZGIwcrFPPb8MGk8kGOWYhaYwDlxmNwBUX3nWM1yioMgZJoUKA4DAi4LDnG4swrvtFlN23MaVKwxkcryJJcMHmUBqGQrXdqHFCotxqFtPAJJaiVGYVKmpyhvUDGmdd9ab9+sLKa1Vfbj9dyyGGUnT5CzKlvLtReUQtL1Izp0kB3VpS9bmMhPMWc9zlF9CadW+0VU0xZDk0rG4RqwKaLxJKMMmi8OlRp7FMghRHQghqw8QjK2N/Dqdwjn4NevxiUGHAwjBbBzgFrqYX5PHE/CCt8OEK2wWwUbOHE/CHrs5eJ+EEiHAwjbF1MGGATr8YXIKNAInrEbmCmxk2RPA8yJ3MDTDF0S1BeykUk11qKeUarDzRfKwtqOHbGPkLzYJqTY3uO34xXkhqZXkxag3b+LU2W51JHyrFz6H7TKSgCK3J7anWM/iJFDSLbCTDLZSi3W1N1OyKZpOGkzyS00ekSMNJxAR2BV0OYd4K37iYvFw1rUNoxMjaSjnucoYVqdNaD42h+I9MWl0WQM5qKllOQjevEnrEZYLczKLbMptzaLLKlhUCNMMwHWwQhSB13PhAGGxSrkQKrDMM+ZEYkVGa5v4RfzMY6qubpETWJpoWmuSPgIrsfhEP8AeMOdY5q6ndvjVCcaqjXBrijdcjhuDeC+cKMJ/wAWzuKeAhQvpZCv0ZgWC9HQzOs6akqlCGYrdNS4GavRII8IsEm4I5CQ+XkTLmMyswaZajqoYFDYmlxcdZjLPiWmGrnM1yWPSNb3O/f4w4QyUt7Z1Hgb3br5HqGDwYkSlxeZZMwgqk12oS60CrOQ1zB1EtubxLcaYybPD88AjMSxrSxYksLADUncIrTjprSxLMxylVOUsStUXIhodKKadkFYfoDv+ZiVSLcGNwu3YzEHmt3RWTIscT0T3RXzBFsA5AObEfKZTfSJZ0QzUqOyNHYyyC5bV0v2RJWKhWI0tBCYxhrQ9o8oQraLEQ4QEuPG9fA+YiRcan6Y7gfrCsAXDhA4xcv2vFW+lYkWeh/5i94YfNYWhWTCO1iMTE/OS/ep84jXHoGApUVGZyCQo3kKCMx74GkWiYmInMWQ2Y0yW82XOlTFGXKpVpTvUkNTNzBlperRT7SZ5TZWTKaAipBqDoRlNPjBSGhJcHGMBTp3C8RTJpbU+UclrUiLC4s5IoBQg0h9TwgGO8oRoYNDWWYmZyoJIqRXrjaysEBuEec8uYvJfpJPCZcwr7ZAzUO7h8IpyYpP+Ez5cTk/hNednh7NoPpCGDKGx5tu3tEZrBek85BzgJn61iO8a1giX6TzTWqoR1VFO+8UehOyr0JhGKnlzKG41HjNcRbY7AI1VYW+6RR4xwySmAOVge0BXImfE/GLGbthSBQ1uppQ5rClKnqtAcHtQ2iS4RB+RpXsiFBP5YT2W+HnCg6c3kfTPwYGSbCJ1hiSeulNa690TvhyDrUHfQjx/pWLmtzoKaEu6LCQ3MHf84E/DtT736dcSK9FA7YDQ8Zo7iGse6A5qnugnkya8LdXhHJmH+9Sd8PFUVTnfACZFfswyZLi15A7gRbetLa3JF4acOSRbXq+sWqRS0UNQbNY8Y6cNvBrFnidlZtAfn8orZmDmJuPdEFpkRlEbobSJhiXGvxEPXG8VHiR5wBQaOwUMUh1Q+IP0jvLyvZPgvnABYJBWysQsudLd1DKrVIIqOokGxANDQ2NIRnSvZPgvnELsm4HxpEoKZ6m8x8ds3FckivMFC1Ga6m+bKWyswoBXWoHAR5auHY/1gjB7VaUrIirRta1NDxFCOEQZ5j6VPZYRXCGlstnLVQmlqupqeEKVzjXQboJkbLPrWvpB/5PoP8AcW76RbYqTK4y4a0oxYCQCbXPD71hnIHs+ESxqK4rBEsVHZEk2TEco0MMhSeSfDfBmFkrU5nygCobKWBPqig4wIAB5ecFSmBFDpuPsny/3iMZGu2sJMzCS3SiNLLZUUgKWfLnPOALABDzRfncLxmwmhXQ7uB3j73RGcxNDenh210p1xLKYDsOp+o7K98VY4OCqyySgpVC69+SXJ+kvifKFD/w54r4x2Hv3JRSSrGo7uPUb1iflWrTM3cT9mGoOF+zxhyi+86xSAlYW0p1X+p64lly1Y3qRqOcqnvJ+kcRCLg0pw6tKbxE0lG6QGpu4JqDu52469cGyUQpLAqadgseytx4w5eq3ZaJzL0NcxNdakjvFidYkSRRakHeA25iNRcRLJRABzudpvOthwveHOaaGg1BNA3XobHvh1qE3DA2AANuNzCpvtQVsbE9lO6IQc6WoWJHA1ArxubwwAcAR31+xHUYEEClBSvC24V+mscIANSRXdSo8LdoiEojeShPOX4ViE7KlH1KW1vBSyCedQkLQlqE6nm1O6JZUln6IzHgKE8DzTc3ppBcqJSK1fR+UaXIqaVr8b/KGH0cUkgGZbjQd/ZFoq84kihrWhrlHVQ7o4m8UBqRWp/rTviagaUVB9H13PUad9OwGEuxUBvU9VfKL0ziuYMLgEEG/YajTcYgyigo2u6nw1JPbDagaUVqbOlg2X4VgvD4da6UHEjfw1p8YJMsbqngStPjX4RI6WCio9o1BFeNRugOQUgUyt5vvtSlusQxJQrSlK16z2Qask61qeNK6aaRFNlDcTW2tCL7zC2EDXD1013bod+E3VNd9Rp19kWAUNurxI4/CHysJQEhrcBmvuAO76dcGw0Vc/A5dCprwoRTj999NAM+z6kXoaa6xeciy1A3jdW9dRW3VaOJItSlTv3H/a0FSoGmygODda83MOIv2G2kNWg1JHh9aRpJeCqAMpBvzvkPvjEq7NuDqbGlNQeFeyH1g0FCpqKbviKcdxF4lk0F7n4Dt31i/l7KzEkACxIJppqCaCugpamo4wdhcCwNCqGhNFqDagrTX7MTUHQzKZzwPi3nCjV/gf8Atj3j5woSyzR7mIldE/qn5xJI6Hj9IUKEZWgqZr+0vzEEP/hL2mFCgMePATs3ozP1T/8ApKgDy8oUKCgMcNT3RIdPH5QoUEANjNV7TD26IhQoIBYXoH9UfWJsF0j98I5ChZcMbwNm9Pu+kM/8vrChQUBhO1P8ef8Ae6BH6I7V+UKFBQDkvTw+sSS+mOz6QoUAD4JJep7vmIkxOp7/AKx2FEQew4epFjh+mv3xhQoWXDCPxnRldjfNYCf/AA+8/SFChkElwnqfrH+aLl+lM7V/mMdhQzCh0vRuxv5mibZ+q9/8phQogVwRwoUKAXn/2Q=="/>
          <p:cNvSpPr>
            <a:spLocks noChangeAspect="1" noChangeArrowheads="1"/>
          </p:cNvSpPr>
          <p:nvPr/>
        </p:nvSpPr>
        <p:spPr bwMode="auto">
          <a:xfrm>
            <a:off x="460375" y="160337"/>
            <a:ext cx="1995582" cy="19955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pic>
        <p:nvPicPr>
          <p:cNvPr id="13" name="Picture 12"/>
          <p:cNvPicPr>
            <a:picLocks noChangeAspect="1"/>
          </p:cNvPicPr>
          <p:nvPr/>
        </p:nvPicPr>
        <p:blipFill>
          <a:blip r:embed="rId10"/>
          <a:stretch>
            <a:fillRect/>
          </a:stretch>
        </p:blipFill>
        <p:spPr>
          <a:xfrm>
            <a:off x="7610117" y="2510194"/>
            <a:ext cx="2166208" cy="2166208"/>
          </a:xfrm>
          <a:prstGeom prst="rect">
            <a:avLst/>
          </a:prstGeom>
        </p:spPr>
      </p:pic>
    </p:spTree>
    <p:extLst>
      <p:ext uri="{BB962C8B-B14F-4D97-AF65-F5344CB8AC3E}">
        <p14:creationId xmlns:p14="http://schemas.microsoft.com/office/powerpoint/2010/main" val="1660318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r="3479"/>
          <a:stretch/>
        </p:blipFill>
        <p:spPr>
          <a:xfrm>
            <a:off x="-3" y="0"/>
            <a:ext cx="9804403" cy="6858000"/>
          </a:xfrm>
          <a:prstGeom prst="rect">
            <a:avLst/>
          </a:prstGeom>
        </p:spPr>
      </p:pic>
      <p:sp>
        <p:nvSpPr>
          <p:cNvPr id="5" name="Freeform 4"/>
          <p:cNvSpPr/>
          <p:nvPr/>
        </p:nvSpPr>
        <p:spPr>
          <a:xfrm>
            <a:off x="196949" y="1181686"/>
            <a:ext cx="2475914" cy="3094892"/>
          </a:xfrm>
          <a:custGeom>
            <a:avLst/>
            <a:gdLst>
              <a:gd name="connsiteX0" fmla="*/ 0 w 2475914"/>
              <a:gd name="connsiteY0" fmla="*/ 84406 h 3094892"/>
              <a:gd name="connsiteX1" fmla="*/ 1997613 w 2475914"/>
              <a:gd name="connsiteY1" fmla="*/ 0 h 3094892"/>
              <a:gd name="connsiteX2" fmla="*/ 2433711 w 2475914"/>
              <a:gd name="connsiteY2" fmla="*/ 450166 h 3094892"/>
              <a:gd name="connsiteX3" fmla="*/ 2475914 w 2475914"/>
              <a:gd name="connsiteY3" fmla="*/ 2841674 h 3094892"/>
              <a:gd name="connsiteX4" fmla="*/ 1659988 w 2475914"/>
              <a:gd name="connsiteY4" fmla="*/ 2841674 h 3094892"/>
              <a:gd name="connsiteX5" fmla="*/ 1674056 w 2475914"/>
              <a:gd name="connsiteY5" fmla="*/ 3010486 h 3094892"/>
              <a:gd name="connsiteX6" fmla="*/ 84407 w 2475914"/>
              <a:gd name="connsiteY6" fmla="*/ 3094892 h 3094892"/>
              <a:gd name="connsiteX7" fmla="*/ 0 w 2475914"/>
              <a:gd name="connsiteY7" fmla="*/ 84406 h 309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14" h="3094892">
                <a:moveTo>
                  <a:pt x="0" y="84406"/>
                </a:moveTo>
                <a:lnTo>
                  <a:pt x="1997613" y="0"/>
                </a:lnTo>
                <a:lnTo>
                  <a:pt x="2433711" y="450166"/>
                </a:lnTo>
                <a:lnTo>
                  <a:pt x="2475914" y="2841674"/>
                </a:lnTo>
                <a:lnTo>
                  <a:pt x="1659988" y="2841674"/>
                </a:lnTo>
                <a:lnTo>
                  <a:pt x="1674056" y="3010486"/>
                </a:lnTo>
                <a:lnTo>
                  <a:pt x="84407" y="3094892"/>
                </a:lnTo>
                <a:lnTo>
                  <a:pt x="0" y="84406"/>
                </a:ln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81351" y="3443068"/>
            <a:ext cx="2377440" cy="9144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167620" y="4586068"/>
            <a:ext cx="1899139" cy="1294227"/>
          </a:xfrm>
          <a:custGeom>
            <a:avLst/>
            <a:gdLst>
              <a:gd name="connsiteX0" fmla="*/ 0 w 1899139"/>
              <a:gd name="connsiteY0" fmla="*/ 844061 h 1294227"/>
              <a:gd name="connsiteX1" fmla="*/ 1716259 w 1899139"/>
              <a:gd name="connsiteY1" fmla="*/ 0 h 1294227"/>
              <a:gd name="connsiteX2" fmla="*/ 1899139 w 1899139"/>
              <a:gd name="connsiteY2" fmla="*/ 351692 h 1294227"/>
              <a:gd name="connsiteX3" fmla="*/ 1716259 w 1899139"/>
              <a:gd name="connsiteY3" fmla="*/ 436098 h 1294227"/>
              <a:gd name="connsiteX4" fmla="*/ 1716259 w 1899139"/>
              <a:gd name="connsiteY4" fmla="*/ 436098 h 1294227"/>
              <a:gd name="connsiteX5" fmla="*/ 1758462 w 1899139"/>
              <a:gd name="connsiteY5" fmla="*/ 562707 h 1294227"/>
              <a:gd name="connsiteX6" fmla="*/ 196948 w 1899139"/>
              <a:gd name="connsiteY6" fmla="*/ 1294227 h 1294227"/>
              <a:gd name="connsiteX7" fmla="*/ 0 w 1899139"/>
              <a:gd name="connsiteY7" fmla="*/ 844061 h 12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139" h="1294227">
                <a:moveTo>
                  <a:pt x="0" y="844061"/>
                </a:moveTo>
                <a:lnTo>
                  <a:pt x="1716259" y="0"/>
                </a:lnTo>
                <a:lnTo>
                  <a:pt x="1899139" y="351692"/>
                </a:lnTo>
                <a:lnTo>
                  <a:pt x="1716259" y="436098"/>
                </a:lnTo>
                <a:lnTo>
                  <a:pt x="1716259" y="436098"/>
                </a:lnTo>
                <a:lnTo>
                  <a:pt x="1758462" y="562707"/>
                </a:lnTo>
                <a:lnTo>
                  <a:pt x="196948" y="1294227"/>
                </a:lnTo>
                <a:lnTo>
                  <a:pt x="0" y="844061"/>
                </a:ln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203854" y="1111348"/>
            <a:ext cx="900332" cy="1392701"/>
          </a:xfrm>
          <a:custGeom>
            <a:avLst/>
            <a:gdLst>
              <a:gd name="connsiteX0" fmla="*/ 0 w 900332"/>
              <a:gd name="connsiteY0" fmla="*/ 28135 h 1392701"/>
              <a:gd name="connsiteX1" fmla="*/ 872197 w 900332"/>
              <a:gd name="connsiteY1" fmla="*/ 0 h 1392701"/>
              <a:gd name="connsiteX2" fmla="*/ 900332 w 900332"/>
              <a:gd name="connsiteY2" fmla="*/ 942535 h 1392701"/>
              <a:gd name="connsiteX3" fmla="*/ 0 w 900332"/>
              <a:gd name="connsiteY3" fmla="*/ 1392701 h 1392701"/>
              <a:gd name="connsiteX4" fmla="*/ 0 w 900332"/>
              <a:gd name="connsiteY4" fmla="*/ 28135 h 139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332" h="1392701">
                <a:moveTo>
                  <a:pt x="0" y="28135"/>
                </a:moveTo>
                <a:lnTo>
                  <a:pt x="872197" y="0"/>
                </a:lnTo>
                <a:lnTo>
                  <a:pt x="900332" y="942535"/>
                </a:lnTo>
                <a:lnTo>
                  <a:pt x="0" y="1392701"/>
                </a:lnTo>
                <a:lnTo>
                  <a:pt x="0" y="28135"/>
                </a:ln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6668088" y="1097279"/>
            <a:ext cx="0" cy="11887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8384346" y="1645920"/>
            <a:ext cx="1055077" cy="914400"/>
          </a:xfrm>
          <a:custGeom>
            <a:avLst/>
            <a:gdLst>
              <a:gd name="connsiteX0" fmla="*/ 801859 w 1055077"/>
              <a:gd name="connsiteY0" fmla="*/ 0 h 914400"/>
              <a:gd name="connsiteX1" fmla="*/ 1055077 w 1055077"/>
              <a:gd name="connsiteY1" fmla="*/ 464234 h 914400"/>
              <a:gd name="connsiteX2" fmla="*/ 112542 w 1055077"/>
              <a:gd name="connsiteY2" fmla="*/ 914400 h 914400"/>
              <a:gd name="connsiteX3" fmla="*/ 0 w 1055077"/>
              <a:gd name="connsiteY3" fmla="*/ 703385 h 914400"/>
              <a:gd name="connsiteX4" fmla="*/ 211016 w 1055077"/>
              <a:gd name="connsiteY4" fmla="*/ 422031 h 914400"/>
              <a:gd name="connsiteX5" fmla="*/ 422031 w 1055077"/>
              <a:gd name="connsiteY5" fmla="*/ 211015 h 914400"/>
              <a:gd name="connsiteX6" fmla="*/ 801859 w 1055077"/>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077" h="914400">
                <a:moveTo>
                  <a:pt x="801859" y="0"/>
                </a:moveTo>
                <a:lnTo>
                  <a:pt x="1055077" y="464234"/>
                </a:lnTo>
                <a:lnTo>
                  <a:pt x="112542" y="914400"/>
                </a:lnTo>
                <a:lnTo>
                  <a:pt x="0" y="703385"/>
                </a:lnTo>
                <a:lnTo>
                  <a:pt x="211016" y="422031"/>
                </a:lnTo>
                <a:lnTo>
                  <a:pt x="422031" y="211015"/>
                </a:lnTo>
                <a:lnTo>
                  <a:pt x="801859" y="0"/>
                </a:ln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395916" y="5000751"/>
            <a:ext cx="1713229" cy="1200329"/>
          </a:xfrm>
          <a:prstGeom prst="rect">
            <a:avLst/>
          </a:prstGeom>
        </p:spPr>
        <p:txBody>
          <a:bodyPr wrap="square">
            <a:spAutoFit/>
          </a:bodyPr>
          <a:lstStyle/>
          <a:p>
            <a:r>
              <a:rPr lang="en-US" b="1">
                <a:solidFill>
                  <a:schemeClr val="accent1"/>
                </a:solidFill>
                <a:latin typeface="Helvetica" charset="0"/>
                <a:ea typeface="Helvetica" charset="0"/>
                <a:cs typeface="Helvetica" charset="0"/>
              </a:rPr>
              <a:t>City Owned</a:t>
            </a:r>
          </a:p>
          <a:p>
            <a:endParaRPr lang="en-US" b="1">
              <a:latin typeface="Helvetica" charset="0"/>
              <a:ea typeface="Helvetica" charset="0"/>
              <a:cs typeface="Helvetica" charset="0"/>
            </a:endParaRPr>
          </a:p>
          <a:p>
            <a:r>
              <a:rPr lang="en-US" b="1">
                <a:solidFill>
                  <a:srgbClr val="7030A0"/>
                </a:solidFill>
                <a:latin typeface="Helvetica" charset="0"/>
                <a:ea typeface="Helvetica" charset="0"/>
                <a:cs typeface="Helvetica" charset="0"/>
              </a:rPr>
              <a:t>Focus: Hope Owned</a:t>
            </a:r>
          </a:p>
        </p:txBody>
      </p:sp>
      <p:sp>
        <p:nvSpPr>
          <p:cNvPr id="3" name="TextBox 2"/>
          <p:cNvSpPr txBox="1"/>
          <p:nvPr/>
        </p:nvSpPr>
        <p:spPr>
          <a:xfrm>
            <a:off x="9804401" y="208547"/>
            <a:ext cx="2352470" cy="1107996"/>
          </a:xfrm>
          <a:prstGeom prst="rect">
            <a:avLst/>
          </a:prstGeom>
          <a:noFill/>
        </p:spPr>
        <p:txBody>
          <a:bodyPr wrap="square" rtlCol="0">
            <a:spAutoFit/>
          </a:bodyPr>
          <a:lstStyle/>
          <a:p>
            <a:r>
              <a:rPr lang="en-US" sz="3300" b="1">
                <a:latin typeface="Helvetica" charset="0"/>
                <a:ea typeface="Helvetica" charset="0"/>
                <a:cs typeface="Helvetica" charset="0"/>
              </a:rPr>
              <a:t>GSI on the ICG </a:t>
            </a:r>
          </a:p>
        </p:txBody>
      </p:sp>
      <p:sp>
        <p:nvSpPr>
          <p:cNvPr id="4" name="Rectangle 3"/>
          <p:cNvSpPr/>
          <p:nvPr/>
        </p:nvSpPr>
        <p:spPr>
          <a:xfrm>
            <a:off x="9980995" y="5041416"/>
            <a:ext cx="377729" cy="25001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980995" y="5755290"/>
            <a:ext cx="377729" cy="25001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807475" y="1221492"/>
            <a:ext cx="2352470" cy="1338828"/>
          </a:xfrm>
          <a:prstGeom prst="rect">
            <a:avLst/>
          </a:prstGeom>
        </p:spPr>
        <p:txBody>
          <a:bodyPr wrap="square">
            <a:spAutoFit/>
          </a:bodyPr>
          <a:lstStyle/>
          <a:p>
            <a:r>
              <a:rPr lang="en-US" sz="2700" b="1">
                <a:latin typeface="Helvetica" charset="0"/>
                <a:ea typeface="Helvetica" charset="0"/>
                <a:cs typeface="Helvetica" charset="0"/>
              </a:rPr>
              <a:t>Focus: Hope &amp; City Property</a:t>
            </a:r>
          </a:p>
        </p:txBody>
      </p:sp>
    </p:spTree>
    <p:extLst>
      <p:ext uri="{BB962C8B-B14F-4D97-AF65-F5344CB8AC3E}">
        <p14:creationId xmlns:p14="http://schemas.microsoft.com/office/powerpoint/2010/main" val="129714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562"/>
          <a:stretch/>
        </p:blipFill>
        <p:spPr>
          <a:xfrm>
            <a:off x="0" y="-1"/>
            <a:ext cx="12192000" cy="7410893"/>
          </a:xfrm>
          <a:prstGeom prst="rect">
            <a:avLst/>
          </a:prstGeom>
        </p:spPr>
      </p:pic>
      <p:sp>
        <p:nvSpPr>
          <p:cNvPr id="5" name="TextBox 4"/>
          <p:cNvSpPr txBox="1"/>
          <p:nvPr/>
        </p:nvSpPr>
        <p:spPr>
          <a:xfrm>
            <a:off x="314488" y="1658156"/>
            <a:ext cx="4851400" cy="3000821"/>
          </a:xfrm>
          <a:prstGeom prst="rect">
            <a:avLst/>
          </a:prstGeom>
          <a:noFill/>
        </p:spPr>
        <p:txBody>
          <a:bodyPr wrap="square" rtlCol="0">
            <a:spAutoFit/>
          </a:bodyPr>
          <a:lstStyle/>
          <a:p>
            <a:pPr marL="571500" indent="-571500">
              <a:buFont typeface="Arial" charset="0"/>
              <a:buChar char="•"/>
            </a:pPr>
            <a:r>
              <a:rPr lang="en-US" sz="2100" b="1">
                <a:solidFill>
                  <a:schemeClr val="bg1"/>
                </a:solidFill>
                <a:latin typeface="Helvetica" charset="0"/>
                <a:ea typeface="Helvetica" charset="0"/>
                <a:cs typeface="Helvetica" charset="0"/>
              </a:rPr>
              <a:t>Implement GSI strategies in City-owned and Focus: Hope owned lots</a:t>
            </a:r>
          </a:p>
          <a:p>
            <a:pPr marL="571500" indent="-571500">
              <a:buFont typeface="Arial" charset="0"/>
              <a:buChar char="•"/>
            </a:pPr>
            <a:r>
              <a:rPr lang="en-US" sz="2100" b="1">
                <a:solidFill>
                  <a:schemeClr val="bg1"/>
                </a:solidFill>
                <a:latin typeface="Helvetica" charset="0"/>
                <a:ea typeface="Helvetica" charset="0"/>
                <a:cs typeface="Helvetica" charset="0"/>
              </a:rPr>
              <a:t>Utilize access to existing green space along the ICG</a:t>
            </a:r>
          </a:p>
          <a:p>
            <a:pPr marL="571500" indent="-571500">
              <a:buFont typeface="Arial" charset="0"/>
              <a:buChar char="•"/>
            </a:pPr>
            <a:r>
              <a:rPr lang="en-US" sz="2100" b="1">
                <a:solidFill>
                  <a:schemeClr val="bg1"/>
                </a:solidFill>
                <a:latin typeface="Helvetica" charset="0"/>
                <a:ea typeface="Helvetica" charset="0"/>
                <a:cs typeface="Helvetica" charset="0"/>
              </a:rPr>
              <a:t>Reduce impervious surface in parking lots on Focus: Hope campus</a:t>
            </a:r>
          </a:p>
          <a:p>
            <a:pPr marL="571500" indent="-571500">
              <a:buFont typeface="Arial" charset="0"/>
              <a:buChar char="•"/>
            </a:pPr>
            <a:endParaRPr lang="en-US" sz="2100" b="1">
              <a:solidFill>
                <a:schemeClr val="bg1"/>
              </a:solidFill>
              <a:latin typeface="Helvetica" charset="0"/>
              <a:ea typeface="Helvetica" charset="0"/>
              <a:cs typeface="Helvetica" charset="0"/>
            </a:endParaRPr>
          </a:p>
        </p:txBody>
      </p:sp>
      <p:sp>
        <p:nvSpPr>
          <p:cNvPr id="2" name="Rectangle 1"/>
          <p:cNvSpPr/>
          <p:nvPr/>
        </p:nvSpPr>
        <p:spPr>
          <a:xfrm>
            <a:off x="3565688" y="459746"/>
            <a:ext cx="5925020" cy="738664"/>
          </a:xfrm>
          <a:prstGeom prst="rect">
            <a:avLst/>
          </a:prstGeom>
        </p:spPr>
        <p:txBody>
          <a:bodyPr wrap="none">
            <a:spAutoFit/>
          </a:bodyPr>
          <a:lstStyle/>
          <a:p>
            <a:r>
              <a:rPr lang="en-US" sz="4200" b="1">
                <a:solidFill>
                  <a:schemeClr val="bg1"/>
                </a:solidFill>
                <a:latin typeface="Helvetica" charset="0"/>
                <a:ea typeface="Helvetica" charset="0"/>
                <a:cs typeface="Helvetica" charset="0"/>
              </a:rPr>
              <a:t>GSI Opportunity Sites </a:t>
            </a:r>
            <a:endParaRPr lang="en-US" sz="4200"/>
          </a:p>
        </p:txBody>
      </p:sp>
    </p:spTree>
    <p:extLst>
      <p:ext uri="{BB962C8B-B14F-4D97-AF65-F5344CB8AC3E}">
        <p14:creationId xmlns:p14="http://schemas.microsoft.com/office/powerpoint/2010/main" val="61053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1263" y="497304"/>
            <a:ext cx="7660106" cy="578317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94105" y="721895"/>
            <a:ext cx="4630821" cy="3473116"/>
          </a:xfrm>
          <a:prstGeom prst="rect">
            <a:avLst/>
          </a:prstGeom>
        </p:spPr>
      </p:pic>
      <p:sp>
        <p:nvSpPr>
          <p:cNvPr id="4" name="TextBox 3"/>
          <p:cNvSpPr txBox="1"/>
          <p:nvPr/>
        </p:nvSpPr>
        <p:spPr>
          <a:xfrm>
            <a:off x="247315" y="4419603"/>
            <a:ext cx="4090737" cy="1985159"/>
          </a:xfrm>
          <a:prstGeom prst="rect">
            <a:avLst/>
          </a:prstGeom>
          <a:noFill/>
        </p:spPr>
        <p:txBody>
          <a:bodyPr wrap="square" rtlCol="0">
            <a:spAutoFit/>
          </a:bodyPr>
          <a:lstStyle/>
          <a:p>
            <a:r>
              <a:rPr lang="en-US" sz="3300" b="1">
                <a:latin typeface="Helvetica" charset="0"/>
                <a:ea typeface="Helvetica" charset="0"/>
                <a:cs typeface="Helvetica" charset="0"/>
              </a:rPr>
              <a:t>1200 Oakman</a:t>
            </a:r>
          </a:p>
          <a:p>
            <a:pPr marL="285750" indent="-285750">
              <a:buFont typeface="Arial" charset="0"/>
              <a:buChar char="•"/>
            </a:pPr>
            <a:r>
              <a:rPr lang="en-US" b="1">
                <a:latin typeface="Helvetica" charset="0"/>
                <a:ea typeface="Helvetica" charset="0"/>
                <a:cs typeface="Helvetica" charset="0"/>
              </a:rPr>
              <a:t>Curbside </a:t>
            </a:r>
            <a:r>
              <a:rPr lang="en-US" b="1" err="1">
                <a:latin typeface="Helvetica" charset="0"/>
                <a:ea typeface="Helvetica" charset="0"/>
                <a:cs typeface="Helvetica" charset="0"/>
              </a:rPr>
              <a:t>Bioswale</a:t>
            </a:r>
            <a:endParaRPr lang="en-US" b="1">
              <a:latin typeface="Helvetica" charset="0"/>
              <a:ea typeface="Helvetica" charset="0"/>
              <a:cs typeface="Helvetica" charset="0"/>
            </a:endParaRPr>
          </a:p>
          <a:p>
            <a:pPr marL="285750" indent="-285750">
              <a:buFont typeface="Arial" charset="0"/>
              <a:buChar char="•"/>
            </a:pPr>
            <a:r>
              <a:rPr lang="en-US" b="1">
                <a:latin typeface="Helvetica" charset="0"/>
                <a:ea typeface="Helvetica" charset="0"/>
                <a:cs typeface="Helvetica" charset="0"/>
              </a:rPr>
              <a:t>Incorporate credits for drainage of right away</a:t>
            </a:r>
          </a:p>
          <a:p>
            <a:pPr marL="285750" indent="-285750">
              <a:buFont typeface="Arial" charset="0"/>
              <a:buChar char="•"/>
            </a:pPr>
            <a:r>
              <a:rPr lang="en-US" b="1">
                <a:latin typeface="Helvetica" charset="0"/>
                <a:ea typeface="Helvetica" charset="0"/>
                <a:cs typeface="Helvetica" charset="0"/>
              </a:rPr>
              <a:t>Utilize $50,000 match from City of Detroit fund</a:t>
            </a:r>
          </a:p>
        </p:txBody>
      </p:sp>
    </p:spTree>
    <p:extLst>
      <p:ext uri="{BB962C8B-B14F-4D97-AF65-F5344CB8AC3E}">
        <p14:creationId xmlns:p14="http://schemas.microsoft.com/office/powerpoint/2010/main" val="365497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09" r="37105" b="21491"/>
          <a:stretch/>
        </p:blipFill>
        <p:spPr>
          <a:xfrm>
            <a:off x="380202" y="401052"/>
            <a:ext cx="6627772" cy="5927558"/>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9804" b="100000" l="0" r="99750">
                        <a14:foregroundMark x1="20750" y1="61569" x2="20750" y2="61569"/>
                        <a14:foregroundMark x1="15000" y1="61569" x2="15000" y2="61569"/>
                        <a14:foregroundMark x1="17000" y1="77255" x2="17000" y2="77255"/>
                        <a14:foregroundMark x1="12250" y1="86275" x2="12250" y2="86275"/>
                        <a14:foregroundMark x1="23500" y1="85882" x2="23500" y2="85882"/>
                        <a14:foregroundMark x1="14000" y1="94902" x2="14000" y2="94902"/>
                        <a14:foregroundMark x1="5000" y1="65882" x2="5000" y2="65882"/>
                        <a14:foregroundMark x1="84250" y1="88235" x2="84250" y2="88235"/>
                        <a14:backgroundMark x1="97750" y1="94902" x2="97750" y2="94902"/>
                        <a14:backgroundMark x1="56500" y1="34902" x2="56500" y2="34902"/>
                        <a14:backgroundMark x1="64000" y1="35686" x2="64000" y2="35686"/>
                        <a14:backgroundMark x1="52000" y1="37255" x2="52000" y2="37255"/>
                      </a14:backgroundRemoval>
                    </a14:imgEffect>
                  </a14:imgLayer>
                </a14:imgProps>
              </a:ext>
            </a:extLst>
          </a:blip>
          <a:srcRect r="2648" b="6046"/>
          <a:stretch/>
        </p:blipFill>
        <p:spPr>
          <a:xfrm>
            <a:off x="380200" y="2250900"/>
            <a:ext cx="6627773" cy="4077709"/>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2988" y1="31625" x2="12988" y2="31625"/>
                        <a14:foregroundMark x1="11914" y1="36457" x2="11914" y2="36457"/>
                        <a14:foregroundMark x1="43262" y1="83163" x2="43262" y2="83163"/>
                        <a14:backgroundMark x1="19922" y1="81552" x2="19922" y2="81552"/>
                        <a14:backgroundMark x1="36621" y1="80673" x2="36621" y2="80673"/>
                        <a14:backgroundMark x1="33105" y1="81113" x2="33105" y2="81113"/>
                        <a14:backgroundMark x1="34766" y1="78770" x2="34766" y2="78770"/>
                        <a14:backgroundMark x1="40820" y1="80381" x2="40820" y2="80381"/>
                        <a14:backgroundMark x1="43750" y1="79941" x2="43750" y2="79941"/>
                        <a14:backgroundMark x1="62598" y1="77599" x2="62598" y2="77599"/>
                        <a14:backgroundMark x1="70508" y1="76720" x2="70508" y2="76720"/>
                        <a14:backgroundMark x1="65723" y1="75110" x2="65723" y2="75110"/>
                        <a14:backgroundMark x1="74219" y1="73939" x2="74219" y2="73939"/>
                        <a14:backgroundMark x1="80371" y1="73939" x2="80371" y2="73939"/>
                      </a14:backgroundRemoval>
                    </a14:imgEffect>
                  </a14:imgLayer>
                </a14:imgProps>
              </a:ext>
            </a:extLst>
          </a:blip>
          <a:srcRect l="20664" t="-3922"/>
          <a:stretch/>
        </p:blipFill>
        <p:spPr>
          <a:xfrm>
            <a:off x="380199" y="1443038"/>
            <a:ext cx="4205634" cy="3674392"/>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509" r="37105" b="21491"/>
          <a:stretch/>
        </p:blipFill>
        <p:spPr>
          <a:xfrm>
            <a:off x="7378587" y="562468"/>
            <a:ext cx="3668145" cy="3280611"/>
          </a:xfrm>
          <a:prstGeom prst="rect">
            <a:avLst/>
          </a:prstGeom>
        </p:spPr>
      </p:pic>
      <p:sp>
        <p:nvSpPr>
          <p:cNvPr id="2" name="TextBox 1"/>
          <p:cNvSpPr txBox="1"/>
          <p:nvPr/>
        </p:nvSpPr>
        <p:spPr>
          <a:xfrm>
            <a:off x="7491663" y="4289754"/>
            <a:ext cx="4090737" cy="1431161"/>
          </a:xfrm>
          <a:prstGeom prst="rect">
            <a:avLst/>
          </a:prstGeom>
          <a:noFill/>
        </p:spPr>
        <p:txBody>
          <a:bodyPr wrap="square" rtlCol="0">
            <a:spAutoFit/>
          </a:bodyPr>
          <a:lstStyle/>
          <a:p>
            <a:r>
              <a:rPr lang="en-US" sz="3300" b="1">
                <a:latin typeface="Helvetica" charset="0"/>
                <a:ea typeface="Helvetica" charset="0"/>
                <a:cs typeface="Helvetica" charset="0"/>
              </a:rPr>
              <a:t>1200 Oakman</a:t>
            </a:r>
          </a:p>
          <a:p>
            <a:pPr marL="285750" indent="-285750">
              <a:buFont typeface="Arial" charset="0"/>
              <a:buChar char="•"/>
            </a:pPr>
            <a:r>
              <a:rPr lang="en-US" b="1">
                <a:latin typeface="Helvetica" charset="0"/>
                <a:ea typeface="Helvetica" charset="0"/>
                <a:cs typeface="Helvetica" charset="0"/>
              </a:rPr>
              <a:t>Reduce Impervious surface area</a:t>
            </a:r>
          </a:p>
          <a:p>
            <a:pPr marL="285750" indent="-285750">
              <a:buFont typeface="Arial" charset="0"/>
              <a:buChar char="•"/>
            </a:pPr>
            <a:r>
              <a:rPr lang="en-US" b="1">
                <a:latin typeface="Helvetica" charset="0"/>
                <a:ea typeface="Helvetica" charset="0"/>
                <a:cs typeface="Helvetica" charset="0"/>
              </a:rPr>
              <a:t>Transform visible identity of unadorned building</a:t>
            </a:r>
          </a:p>
        </p:txBody>
      </p:sp>
    </p:spTree>
    <p:extLst>
      <p:ext uri="{BB962C8B-B14F-4D97-AF65-F5344CB8AC3E}">
        <p14:creationId xmlns:p14="http://schemas.microsoft.com/office/powerpoint/2010/main" val="551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304800"/>
          <a:ext cx="121920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588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76" b="16959"/>
          <a:stretch/>
        </p:blipFill>
        <p:spPr>
          <a:xfrm>
            <a:off x="4366255" y="116305"/>
            <a:ext cx="7572347" cy="47243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2478505"/>
            <a:ext cx="5390147" cy="4042610"/>
          </a:xfrm>
          <a:prstGeom prst="rect">
            <a:avLst/>
          </a:prstGeom>
        </p:spPr>
      </p:pic>
      <p:sp>
        <p:nvSpPr>
          <p:cNvPr id="10" name="Rectangle 9"/>
          <p:cNvSpPr/>
          <p:nvPr/>
        </p:nvSpPr>
        <p:spPr>
          <a:xfrm>
            <a:off x="486811" y="789892"/>
            <a:ext cx="3082895" cy="630942"/>
          </a:xfrm>
          <a:prstGeom prst="rect">
            <a:avLst/>
          </a:prstGeom>
        </p:spPr>
        <p:txBody>
          <a:bodyPr wrap="none">
            <a:spAutoFit/>
          </a:bodyPr>
          <a:lstStyle/>
          <a:p>
            <a:r>
              <a:rPr lang="en-US" sz="3500" b="1">
                <a:latin typeface="Helvetica" charset="0"/>
                <a:ea typeface="Helvetica" charset="0"/>
                <a:cs typeface="Helvetica" charset="0"/>
              </a:rPr>
              <a:t>1200 Oakman</a:t>
            </a:r>
          </a:p>
        </p:txBody>
      </p:sp>
    </p:spTree>
    <p:extLst>
      <p:ext uri="{BB962C8B-B14F-4D97-AF65-F5344CB8AC3E}">
        <p14:creationId xmlns:p14="http://schemas.microsoft.com/office/powerpoint/2010/main" val="1434498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4976" y="192504"/>
            <a:ext cx="7382464" cy="46121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73" y="2639361"/>
            <a:ext cx="5307546" cy="3945924"/>
          </a:xfrm>
          <a:prstGeom prst="rect">
            <a:avLst/>
          </a:prstGeom>
        </p:spPr>
      </p:pic>
      <p:sp>
        <p:nvSpPr>
          <p:cNvPr id="4" name="TextBox 3"/>
          <p:cNvSpPr txBox="1"/>
          <p:nvPr/>
        </p:nvSpPr>
        <p:spPr>
          <a:xfrm>
            <a:off x="358273" y="268704"/>
            <a:ext cx="4090737" cy="1985159"/>
          </a:xfrm>
          <a:prstGeom prst="rect">
            <a:avLst/>
          </a:prstGeom>
          <a:noFill/>
        </p:spPr>
        <p:txBody>
          <a:bodyPr wrap="square" rtlCol="0">
            <a:spAutoFit/>
          </a:bodyPr>
          <a:lstStyle/>
          <a:p>
            <a:r>
              <a:rPr lang="en-US" sz="3300" b="1">
                <a:latin typeface="Helvetica" charset="0"/>
                <a:ea typeface="Helvetica" charset="0"/>
                <a:cs typeface="Helvetica" charset="0"/>
              </a:rPr>
              <a:t>1200 Oakman</a:t>
            </a:r>
          </a:p>
          <a:p>
            <a:pPr marL="285750" indent="-285750">
              <a:buFont typeface="Arial" charset="0"/>
              <a:buChar char="•"/>
            </a:pPr>
            <a:r>
              <a:rPr lang="en-US" b="1">
                <a:latin typeface="Helvetica" charset="0"/>
                <a:ea typeface="Helvetica" charset="0"/>
                <a:cs typeface="Helvetica" charset="0"/>
              </a:rPr>
              <a:t>Mid-lot </a:t>
            </a:r>
            <a:r>
              <a:rPr lang="en-US" b="1" err="1">
                <a:latin typeface="Helvetica" charset="0"/>
                <a:ea typeface="Helvetica" charset="0"/>
                <a:cs typeface="Helvetica" charset="0"/>
              </a:rPr>
              <a:t>Bioswale</a:t>
            </a:r>
            <a:endParaRPr lang="en-US" b="1">
              <a:latin typeface="Helvetica" charset="0"/>
              <a:ea typeface="Helvetica" charset="0"/>
              <a:cs typeface="Helvetica" charset="0"/>
            </a:endParaRPr>
          </a:p>
          <a:p>
            <a:pPr marL="285750" indent="-285750">
              <a:buFont typeface="Arial" charset="0"/>
              <a:buChar char="•"/>
            </a:pPr>
            <a:r>
              <a:rPr lang="en-US" b="1">
                <a:latin typeface="Helvetica" charset="0"/>
                <a:ea typeface="Helvetica" charset="0"/>
                <a:cs typeface="Helvetica" charset="0"/>
              </a:rPr>
              <a:t>Permeable pavement</a:t>
            </a:r>
          </a:p>
          <a:p>
            <a:pPr marL="285750" indent="-285750">
              <a:buFont typeface="Arial" charset="0"/>
              <a:buChar char="•"/>
            </a:pPr>
            <a:r>
              <a:rPr lang="en-US" b="1">
                <a:latin typeface="Helvetica" charset="0"/>
                <a:ea typeface="Helvetica" charset="0"/>
                <a:cs typeface="Helvetica" charset="0"/>
              </a:rPr>
              <a:t>Reduce Impervious surface area</a:t>
            </a:r>
          </a:p>
          <a:p>
            <a:pPr marL="285750" indent="-285750">
              <a:buFont typeface="Arial" charset="0"/>
              <a:buChar char="•"/>
            </a:pPr>
            <a:r>
              <a:rPr lang="en-US" b="1">
                <a:latin typeface="Helvetica" charset="0"/>
                <a:ea typeface="Helvetica" charset="0"/>
                <a:cs typeface="Helvetica" charset="0"/>
              </a:rPr>
              <a:t>Earn Credits for reducing both volume and peak flow</a:t>
            </a:r>
          </a:p>
        </p:txBody>
      </p:sp>
    </p:spTree>
    <p:extLst>
      <p:ext uri="{BB962C8B-B14F-4D97-AF65-F5344CB8AC3E}">
        <p14:creationId xmlns:p14="http://schemas.microsoft.com/office/powerpoint/2010/main" val="1113756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Helvetica" charset="0"/>
                <a:ea typeface="Helvetica" charset="0"/>
                <a:cs typeface="Helvetica" charset="0"/>
              </a:rPr>
              <a:t>Eco-D Zoning Overlay</a:t>
            </a:r>
            <a:endParaRPr lang="en-CA" b="1">
              <a:latin typeface="Helvetica" charset="0"/>
              <a:ea typeface="Helvetica" charset="0"/>
              <a:cs typeface="Helvetica" charset="0"/>
            </a:endParaRPr>
          </a:p>
        </p:txBody>
      </p:sp>
      <p:sp>
        <p:nvSpPr>
          <p:cNvPr id="3" name="Content Placeholder 2"/>
          <p:cNvSpPr>
            <a:spLocks noGrp="1"/>
          </p:cNvSpPr>
          <p:nvPr>
            <p:ph idx="1"/>
          </p:nvPr>
        </p:nvSpPr>
        <p:spPr>
          <a:xfrm>
            <a:off x="1372772" y="1544271"/>
            <a:ext cx="10515600" cy="4351338"/>
          </a:xfrm>
        </p:spPr>
        <p:txBody>
          <a:bodyPr>
            <a:normAutofit fontScale="92500"/>
          </a:bodyPr>
          <a:lstStyle/>
          <a:p>
            <a:r>
              <a:rPr lang="en-US">
                <a:latin typeface="Helvetica" charset="0"/>
                <a:ea typeface="Helvetica" charset="0"/>
                <a:cs typeface="Helvetica" charset="0"/>
              </a:rPr>
              <a:t>An overlay zone is a zoning tool that specifies additional criteria or standards over one or more previously established zoning districts. </a:t>
            </a:r>
          </a:p>
          <a:p>
            <a:endParaRPr lang="en-US">
              <a:latin typeface="Helvetica" charset="0"/>
              <a:ea typeface="Helvetica" charset="0"/>
              <a:cs typeface="Helvetica" charset="0"/>
            </a:endParaRPr>
          </a:p>
          <a:p>
            <a:r>
              <a:rPr lang="en-US">
                <a:latin typeface="Helvetica" charset="0"/>
                <a:ea typeface="Helvetica" charset="0"/>
                <a:cs typeface="Helvetica" charset="0"/>
              </a:rPr>
              <a:t>Overlay zones are geographically specific and are often used to address special land use conditions. </a:t>
            </a:r>
          </a:p>
          <a:p>
            <a:endParaRPr lang="en-US">
              <a:latin typeface="Helvetica" charset="0"/>
              <a:ea typeface="Helvetica" charset="0"/>
              <a:cs typeface="Helvetica" charset="0"/>
            </a:endParaRPr>
          </a:p>
          <a:p>
            <a:r>
              <a:rPr lang="en-US">
                <a:latin typeface="Helvetica" charset="0"/>
                <a:ea typeface="Helvetica" charset="0"/>
                <a:cs typeface="Helvetica" charset="0"/>
              </a:rPr>
              <a:t>Overlay zones are frequently used to superimpose special environmental safeguards to protect sensitive resources, establish standards for preserving historic resources within a district, or promote desired development types within a designated area.</a:t>
            </a:r>
          </a:p>
          <a:p>
            <a:endParaRPr lang="en-CA">
              <a:latin typeface="Helvetica" charset="0"/>
              <a:ea typeface="Helvetica" charset="0"/>
              <a:cs typeface="Helvetica" charset="0"/>
            </a:endParaRPr>
          </a:p>
        </p:txBody>
      </p:sp>
    </p:spTree>
    <p:extLst>
      <p:ext uri="{BB962C8B-B14F-4D97-AF65-F5344CB8AC3E}">
        <p14:creationId xmlns:p14="http://schemas.microsoft.com/office/powerpoint/2010/main" val="13714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811" y="1"/>
            <a:ext cx="5139189" cy="6849926"/>
          </a:xfrm>
          <a:prstGeom prst="rect">
            <a:avLst/>
          </a:prstGeom>
        </p:spPr>
      </p:pic>
      <p:pic>
        <p:nvPicPr>
          <p:cNvPr id="5" name="Picture 3" descr="C:\Users\Southfield Chamber\Desktop\ae9a3b85f8cbf479f90455953ed0ad0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 y="1941341"/>
            <a:ext cx="7055731" cy="49085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23840" y="2506662"/>
            <a:ext cx="10515600" cy="4351338"/>
          </a:xfrm>
        </p:spPr>
        <p:txBody>
          <a:bodyPr/>
          <a:lstStyle/>
          <a:p>
            <a:r>
              <a:rPr lang="en-US" b="1">
                <a:solidFill>
                  <a:schemeClr val="bg1"/>
                </a:solidFill>
                <a:latin typeface="Helvetica" charset="0"/>
                <a:ea typeface="Helvetica" charset="0"/>
                <a:cs typeface="Helvetica" charset="0"/>
              </a:rPr>
              <a:t>Parking Lot Landscaping Requirements</a:t>
            </a:r>
          </a:p>
          <a:p>
            <a:r>
              <a:rPr lang="en-US" b="1">
                <a:solidFill>
                  <a:schemeClr val="bg1"/>
                </a:solidFill>
                <a:latin typeface="Helvetica" charset="0"/>
                <a:ea typeface="Helvetica" charset="0"/>
                <a:cs typeface="Helvetica" charset="0"/>
              </a:rPr>
              <a:t>Permeable Surfaces</a:t>
            </a:r>
          </a:p>
          <a:p>
            <a:r>
              <a:rPr lang="en-US" b="1">
                <a:solidFill>
                  <a:schemeClr val="bg1"/>
                </a:solidFill>
                <a:latin typeface="Helvetica" charset="0"/>
                <a:ea typeface="Helvetica" charset="0"/>
                <a:cs typeface="Helvetica" charset="0"/>
              </a:rPr>
              <a:t>Bioswales and Rain Gardens</a:t>
            </a:r>
          </a:p>
          <a:p>
            <a:r>
              <a:rPr lang="en-US" b="1">
                <a:solidFill>
                  <a:schemeClr val="bg1"/>
                </a:solidFill>
                <a:latin typeface="Helvetica" charset="0"/>
                <a:ea typeface="Helvetica" charset="0"/>
                <a:cs typeface="Helvetica" charset="0"/>
              </a:rPr>
              <a:t>Urban Prairies and Forest</a:t>
            </a:r>
          </a:p>
          <a:p>
            <a:r>
              <a:rPr lang="en-US" b="1">
                <a:solidFill>
                  <a:schemeClr val="bg1"/>
                </a:solidFill>
                <a:latin typeface="Helvetica" charset="0"/>
                <a:ea typeface="Helvetica" charset="0"/>
                <a:cs typeface="Helvetica" charset="0"/>
              </a:rPr>
              <a:t>Waste</a:t>
            </a:r>
          </a:p>
          <a:p>
            <a:r>
              <a:rPr lang="en-US" b="1">
                <a:solidFill>
                  <a:schemeClr val="bg1"/>
                </a:solidFill>
                <a:latin typeface="Helvetica" charset="0"/>
                <a:ea typeface="Helvetica" charset="0"/>
                <a:cs typeface="Helvetica" charset="0"/>
              </a:rPr>
              <a:t>Restricted Uses</a:t>
            </a:r>
          </a:p>
          <a:p>
            <a:endParaRPr lang="en-CA" b="1">
              <a:solidFill>
                <a:schemeClr val="bg1"/>
              </a:solidFill>
              <a:latin typeface="Helvetica" charset="0"/>
              <a:ea typeface="Helvetica" charset="0"/>
              <a:cs typeface="Helvetica" charset="0"/>
            </a:endParaRPr>
          </a:p>
        </p:txBody>
      </p:sp>
      <p:sp>
        <p:nvSpPr>
          <p:cNvPr id="2" name="Title 1"/>
          <p:cNvSpPr>
            <a:spLocks noGrp="1"/>
          </p:cNvSpPr>
          <p:nvPr>
            <p:ph type="title"/>
          </p:nvPr>
        </p:nvSpPr>
        <p:spPr>
          <a:xfrm>
            <a:off x="247358" y="221881"/>
            <a:ext cx="10515600" cy="1325563"/>
          </a:xfrm>
        </p:spPr>
        <p:txBody>
          <a:bodyPr>
            <a:normAutofit/>
          </a:bodyPr>
          <a:lstStyle/>
          <a:p>
            <a:r>
              <a:rPr lang="en-US" b="1">
                <a:latin typeface="Helvetica" charset="0"/>
                <a:ea typeface="Helvetica" charset="0"/>
                <a:cs typeface="Helvetica" charset="0"/>
              </a:rPr>
              <a:t>What is in the </a:t>
            </a:r>
            <a:br>
              <a:rPr lang="en-US" b="1">
                <a:latin typeface="Helvetica" charset="0"/>
                <a:ea typeface="Helvetica" charset="0"/>
                <a:cs typeface="Helvetica" charset="0"/>
              </a:rPr>
            </a:br>
            <a:r>
              <a:rPr lang="en-US" b="1">
                <a:latin typeface="Helvetica" charset="0"/>
                <a:ea typeface="Helvetica" charset="0"/>
                <a:cs typeface="Helvetica" charset="0"/>
              </a:rPr>
              <a:t>Eco-D Zoning Overlay?</a:t>
            </a:r>
            <a:endParaRPr lang="en-CA" b="1">
              <a:latin typeface="Helvetica" charset="0"/>
              <a:ea typeface="Helvetica" charset="0"/>
              <a:cs typeface="Helvetica" charset="0"/>
            </a:endParaRPr>
          </a:p>
        </p:txBody>
      </p:sp>
    </p:spTree>
    <p:extLst>
      <p:ext uri="{BB962C8B-B14F-4D97-AF65-F5344CB8AC3E}">
        <p14:creationId xmlns:p14="http://schemas.microsoft.com/office/powerpoint/2010/main" val="802348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17" y="0"/>
            <a:ext cx="12907418" cy="6858001"/>
          </a:xfrm>
          <a:prstGeom prst="rect">
            <a:avLst/>
          </a:prstGeom>
        </p:spPr>
      </p:pic>
      <p:sp>
        <p:nvSpPr>
          <p:cNvPr id="4" name="Content Placeholder 2"/>
          <p:cNvSpPr txBox="1">
            <a:spLocks/>
          </p:cNvSpPr>
          <p:nvPr/>
        </p:nvSpPr>
        <p:spPr>
          <a:xfrm>
            <a:off x="3291734" y="4557266"/>
            <a:ext cx="7144352" cy="23603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b="1">
                <a:solidFill>
                  <a:schemeClr val="bg1"/>
                </a:solidFill>
                <a:latin typeface="Helvetica" charset="0"/>
                <a:ea typeface="Helvetica" charset="0"/>
                <a:cs typeface="Helvetica" charset="0"/>
              </a:rPr>
              <a:t>Tax Increment Financing can be utilized to fund GSI</a:t>
            </a:r>
          </a:p>
          <a:p>
            <a:r>
              <a:rPr lang="en-US" sz="2300" b="1">
                <a:solidFill>
                  <a:schemeClr val="bg1"/>
                </a:solidFill>
                <a:latin typeface="Helvetica" charset="0"/>
                <a:ea typeface="Helvetica" charset="0"/>
                <a:cs typeface="Helvetica" charset="0"/>
              </a:rPr>
              <a:t>Installing GSI increases sustainability, meets goals of the Eco-D</a:t>
            </a:r>
          </a:p>
          <a:p>
            <a:r>
              <a:rPr lang="en-US" sz="2300" b="1">
                <a:solidFill>
                  <a:schemeClr val="bg1"/>
                </a:solidFill>
                <a:latin typeface="Helvetica" charset="0"/>
                <a:ea typeface="Helvetica" charset="0"/>
                <a:cs typeface="Helvetica" charset="0"/>
              </a:rPr>
              <a:t>GSI decreases costs of drainage fees and is vital for economic sustainability</a:t>
            </a:r>
          </a:p>
          <a:p>
            <a:endParaRPr lang="en-US" sz="2300" b="1">
              <a:solidFill>
                <a:schemeClr val="bg1"/>
              </a:solidFill>
              <a:latin typeface="Helvetica" charset="0"/>
              <a:ea typeface="Helvetica" charset="0"/>
              <a:cs typeface="Helvetica" charset="0"/>
            </a:endParaRPr>
          </a:p>
        </p:txBody>
      </p:sp>
      <p:sp>
        <p:nvSpPr>
          <p:cNvPr id="5" name="Title 1"/>
          <p:cNvSpPr txBox="1">
            <a:spLocks/>
          </p:cNvSpPr>
          <p:nvPr/>
        </p:nvSpPr>
        <p:spPr>
          <a:xfrm>
            <a:off x="838200" y="23853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Helvetica" charset="0"/>
                <a:ea typeface="Helvetica" charset="0"/>
                <a:cs typeface="Helvetica" charset="0"/>
              </a:rPr>
              <a:t>Tax Increment Financing</a:t>
            </a:r>
            <a:endParaRPr lang="en-CA" b="1">
              <a:solidFill>
                <a:schemeClr val="bg1"/>
              </a:solidFill>
              <a:latin typeface="Helvetica" charset="0"/>
              <a:ea typeface="Helvetica" charset="0"/>
              <a:cs typeface="Helvetica" charset="0"/>
            </a:endParaRPr>
          </a:p>
        </p:txBody>
      </p:sp>
      <p:sp>
        <p:nvSpPr>
          <p:cNvPr id="6" name="Freeform 5"/>
          <p:cNvSpPr/>
          <p:nvPr/>
        </p:nvSpPr>
        <p:spPr>
          <a:xfrm>
            <a:off x="7553739" y="178904"/>
            <a:ext cx="4035287" cy="4969566"/>
          </a:xfrm>
          <a:custGeom>
            <a:avLst/>
            <a:gdLst>
              <a:gd name="connsiteX0" fmla="*/ 79513 w 4035287"/>
              <a:gd name="connsiteY0" fmla="*/ 715618 h 4969566"/>
              <a:gd name="connsiteX1" fmla="*/ 1451113 w 4035287"/>
              <a:gd name="connsiteY1" fmla="*/ 0 h 4969566"/>
              <a:gd name="connsiteX2" fmla="*/ 4035287 w 4035287"/>
              <a:gd name="connsiteY2" fmla="*/ 4969566 h 4969566"/>
              <a:gd name="connsiteX3" fmla="*/ 1470991 w 4035287"/>
              <a:gd name="connsiteY3" fmla="*/ 3558209 h 4969566"/>
              <a:gd name="connsiteX4" fmla="*/ 0 w 4035287"/>
              <a:gd name="connsiteY4" fmla="*/ 2484783 h 4969566"/>
              <a:gd name="connsiteX5" fmla="*/ 795131 w 4035287"/>
              <a:gd name="connsiteY5" fmla="*/ 2107096 h 4969566"/>
              <a:gd name="connsiteX6" fmla="*/ 79513 w 4035287"/>
              <a:gd name="connsiteY6" fmla="*/ 715618 h 49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287" h="4969566">
                <a:moveTo>
                  <a:pt x="79513" y="715618"/>
                </a:moveTo>
                <a:lnTo>
                  <a:pt x="1451113" y="0"/>
                </a:lnTo>
                <a:lnTo>
                  <a:pt x="4035287" y="4969566"/>
                </a:lnTo>
                <a:lnTo>
                  <a:pt x="1470991" y="3558209"/>
                </a:lnTo>
                <a:lnTo>
                  <a:pt x="0" y="2484783"/>
                </a:lnTo>
                <a:lnTo>
                  <a:pt x="795131" y="2107096"/>
                </a:lnTo>
                <a:lnTo>
                  <a:pt x="79513" y="715618"/>
                </a:ln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06677" y="2202022"/>
            <a:ext cx="1729409" cy="923330"/>
          </a:xfrm>
          <a:prstGeom prst="rect">
            <a:avLst/>
          </a:prstGeom>
          <a:noFill/>
        </p:spPr>
        <p:txBody>
          <a:bodyPr wrap="square" rtlCol="0">
            <a:spAutoFit/>
          </a:bodyPr>
          <a:lstStyle/>
          <a:p>
            <a:r>
              <a:rPr lang="en-US" b="1">
                <a:solidFill>
                  <a:schemeClr val="bg1"/>
                </a:solidFill>
                <a:latin typeface="Helvetica" charset="0"/>
                <a:ea typeface="Helvetica" charset="0"/>
                <a:cs typeface="Helvetica" charset="0"/>
              </a:rPr>
              <a:t>Current Brownfield TIF District</a:t>
            </a:r>
          </a:p>
        </p:txBody>
      </p:sp>
    </p:spTree>
    <p:extLst>
      <p:ext uri="{BB962C8B-B14F-4D97-AF65-F5344CB8AC3E}">
        <p14:creationId xmlns:p14="http://schemas.microsoft.com/office/powerpoint/2010/main" val="162923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664" b="-7664"/>
          <a:stretch/>
        </p:blipFill>
        <p:spPr>
          <a:xfrm>
            <a:off x="0" y="0"/>
            <a:ext cx="12192000" cy="8040239"/>
          </a:xfrm>
          <a:prstGeom prst="rect">
            <a:avLst/>
          </a:prstGeom>
        </p:spPr>
      </p:pic>
      <p:sp>
        <p:nvSpPr>
          <p:cNvPr id="5" name="Freeform 4"/>
          <p:cNvSpPr/>
          <p:nvPr/>
        </p:nvSpPr>
        <p:spPr>
          <a:xfrm>
            <a:off x="8984974" y="159026"/>
            <a:ext cx="2146852" cy="2564296"/>
          </a:xfrm>
          <a:custGeom>
            <a:avLst/>
            <a:gdLst>
              <a:gd name="connsiteX0" fmla="*/ 79513 w 4035287"/>
              <a:gd name="connsiteY0" fmla="*/ 715618 h 4969566"/>
              <a:gd name="connsiteX1" fmla="*/ 1451113 w 4035287"/>
              <a:gd name="connsiteY1" fmla="*/ 0 h 4969566"/>
              <a:gd name="connsiteX2" fmla="*/ 4035287 w 4035287"/>
              <a:gd name="connsiteY2" fmla="*/ 4969566 h 4969566"/>
              <a:gd name="connsiteX3" fmla="*/ 1470991 w 4035287"/>
              <a:gd name="connsiteY3" fmla="*/ 3558209 h 4969566"/>
              <a:gd name="connsiteX4" fmla="*/ 0 w 4035287"/>
              <a:gd name="connsiteY4" fmla="*/ 2484783 h 4969566"/>
              <a:gd name="connsiteX5" fmla="*/ 795131 w 4035287"/>
              <a:gd name="connsiteY5" fmla="*/ 2107096 h 4969566"/>
              <a:gd name="connsiteX6" fmla="*/ 79513 w 4035287"/>
              <a:gd name="connsiteY6" fmla="*/ 715618 h 49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287" h="4969566">
                <a:moveTo>
                  <a:pt x="79513" y="715618"/>
                </a:moveTo>
                <a:lnTo>
                  <a:pt x="1451113" y="0"/>
                </a:lnTo>
                <a:lnTo>
                  <a:pt x="4035287" y="4969566"/>
                </a:lnTo>
                <a:lnTo>
                  <a:pt x="1470991" y="3558209"/>
                </a:lnTo>
                <a:lnTo>
                  <a:pt x="0" y="2484783"/>
                </a:lnTo>
                <a:lnTo>
                  <a:pt x="795131" y="2107096"/>
                </a:lnTo>
                <a:lnTo>
                  <a:pt x="79513" y="715618"/>
                </a:ln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246809" y="237434"/>
            <a:ext cx="6664739" cy="6501295"/>
          </a:xfrm>
          <a:custGeom>
            <a:avLst/>
            <a:gdLst>
              <a:gd name="connsiteX0" fmla="*/ 3776869 w 6639339"/>
              <a:gd name="connsiteY0" fmla="*/ 6440556 h 6440556"/>
              <a:gd name="connsiteX1" fmla="*/ 3279913 w 6639339"/>
              <a:gd name="connsiteY1" fmla="*/ 5943600 h 6440556"/>
              <a:gd name="connsiteX2" fmla="*/ 3737113 w 6639339"/>
              <a:gd name="connsiteY2" fmla="*/ 6400800 h 6440556"/>
              <a:gd name="connsiteX3" fmla="*/ 1948069 w 6639339"/>
              <a:gd name="connsiteY3" fmla="*/ 2623930 h 6440556"/>
              <a:gd name="connsiteX4" fmla="*/ 854765 w 6639339"/>
              <a:gd name="connsiteY4" fmla="*/ 3061252 h 6440556"/>
              <a:gd name="connsiteX5" fmla="*/ 596348 w 6639339"/>
              <a:gd name="connsiteY5" fmla="*/ 2604052 h 6440556"/>
              <a:gd name="connsiteX6" fmla="*/ 39756 w 6639339"/>
              <a:gd name="connsiteY6" fmla="*/ 2842591 h 6440556"/>
              <a:gd name="connsiteX7" fmla="*/ 0 w 6639339"/>
              <a:gd name="connsiteY7" fmla="*/ 1093304 h 6440556"/>
              <a:gd name="connsiteX8" fmla="*/ 1749287 w 6639339"/>
              <a:gd name="connsiteY8" fmla="*/ 1133061 h 6440556"/>
              <a:gd name="connsiteX9" fmla="*/ 1828800 w 6639339"/>
              <a:gd name="connsiteY9" fmla="*/ 1928191 h 6440556"/>
              <a:gd name="connsiteX10" fmla="*/ 6003234 w 6639339"/>
              <a:gd name="connsiteY10" fmla="*/ 0 h 6440556"/>
              <a:gd name="connsiteX11" fmla="*/ 6639339 w 6639339"/>
              <a:gd name="connsiteY11" fmla="*/ 1192696 h 6440556"/>
              <a:gd name="connsiteX12" fmla="*/ 2544417 w 6639339"/>
              <a:gd name="connsiteY12" fmla="*/ 3081130 h 6440556"/>
              <a:gd name="connsiteX13" fmla="*/ 4134678 w 6639339"/>
              <a:gd name="connsiteY13" fmla="*/ 6261652 h 6440556"/>
              <a:gd name="connsiteX14" fmla="*/ 3776869 w 6639339"/>
              <a:gd name="connsiteY14" fmla="*/ 6440556 h 6440556"/>
              <a:gd name="connsiteX0" fmla="*/ 3751469 w 6613939"/>
              <a:gd name="connsiteY0" fmla="*/ 6440556 h 6440556"/>
              <a:gd name="connsiteX1" fmla="*/ 3254513 w 6613939"/>
              <a:gd name="connsiteY1" fmla="*/ 5943600 h 6440556"/>
              <a:gd name="connsiteX2" fmla="*/ 3711713 w 6613939"/>
              <a:gd name="connsiteY2" fmla="*/ 6400800 h 6440556"/>
              <a:gd name="connsiteX3" fmla="*/ 1922669 w 6613939"/>
              <a:gd name="connsiteY3" fmla="*/ 2623930 h 6440556"/>
              <a:gd name="connsiteX4" fmla="*/ 829365 w 6613939"/>
              <a:gd name="connsiteY4" fmla="*/ 3061252 h 6440556"/>
              <a:gd name="connsiteX5" fmla="*/ 570948 w 6613939"/>
              <a:gd name="connsiteY5" fmla="*/ 2604052 h 6440556"/>
              <a:gd name="connsiteX6" fmla="*/ 14356 w 6613939"/>
              <a:gd name="connsiteY6" fmla="*/ 2842591 h 6440556"/>
              <a:gd name="connsiteX7" fmla="*/ 0 w 6613939"/>
              <a:gd name="connsiteY7" fmla="*/ 686904 h 6440556"/>
              <a:gd name="connsiteX8" fmla="*/ 1723887 w 6613939"/>
              <a:gd name="connsiteY8" fmla="*/ 1133061 h 6440556"/>
              <a:gd name="connsiteX9" fmla="*/ 1803400 w 6613939"/>
              <a:gd name="connsiteY9" fmla="*/ 1928191 h 6440556"/>
              <a:gd name="connsiteX10" fmla="*/ 5977834 w 6613939"/>
              <a:gd name="connsiteY10" fmla="*/ 0 h 6440556"/>
              <a:gd name="connsiteX11" fmla="*/ 6613939 w 6613939"/>
              <a:gd name="connsiteY11" fmla="*/ 1192696 h 6440556"/>
              <a:gd name="connsiteX12" fmla="*/ 2519017 w 6613939"/>
              <a:gd name="connsiteY12" fmla="*/ 3081130 h 6440556"/>
              <a:gd name="connsiteX13" fmla="*/ 4109278 w 6613939"/>
              <a:gd name="connsiteY13" fmla="*/ 6261652 h 6440556"/>
              <a:gd name="connsiteX14" fmla="*/ 3751469 w 6613939"/>
              <a:gd name="connsiteY14" fmla="*/ 6440556 h 6440556"/>
              <a:gd name="connsiteX0" fmla="*/ 3802269 w 6664739"/>
              <a:gd name="connsiteY0" fmla="*/ 6464852 h 6464852"/>
              <a:gd name="connsiteX1" fmla="*/ 3305313 w 6664739"/>
              <a:gd name="connsiteY1" fmla="*/ 5967896 h 6464852"/>
              <a:gd name="connsiteX2" fmla="*/ 3762513 w 6664739"/>
              <a:gd name="connsiteY2" fmla="*/ 6425096 h 6464852"/>
              <a:gd name="connsiteX3" fmla="*/ 1973469 w 6664739"/>
              <a:gd name="connsiteY3" fmla="*/ 2648226 h 6464852"/>
              <a:gd name="connsiteX4" fmla="*/ 880165 w 6664739"/>
              <a:gd name="connsiteY4" fmla="*/ 3085548 h 6464852"/>
              <a:gd name="connsiteX5" fmla="*/ 621748 w 6664739"/>
              <a:gd name="connsiteY5" fmla="*/ 2628348 h 6464852"/>
              <a:gd name="connsiteX6" fmla="*/ 65156 w 6664739"/>
              <a:gd name="connsiteY6" fmla="*/ 2866887 h 6464852"/>
              <a:gd name="connsiteX7" fmla="*/ 0 w 6664739"/>
              <a:gd name="connsiteY7" fmla="*/ 0 h 6464852"/>
              <a:gd name="connsiteX8" fmla="*/ 1774687 w 6664739"/>
              <a:gd name="connsiteY8" fmla="*/ 1157357 h 6464852"/>
              <a:gd name="connsiteX9" fmla="*/ 1854200 w 6664739"/>
              <a:gd name="connsiteY9" fmla="*/ 1952487 h 6464852"/>
              <a:gd name="connsiteX10" fmla="*/ 6028634 w 6664739"/>
              <a:gd name="connsiteY10" fmla="*/ 24296 h 6464852"/>
              <a:gd name="connsiteX11" fmla="*/ 6664739 w 6664739"/>
              <a:gd name="connsiteY11" fmla="*/ 1216992 h 6464852"/>
              <a:gd name="connsiteX12" fmla="*/ 2569817 w 6664739"/>
              <a:gd name="connsiteY12" fmla="*/ 3105426 h 6464852"/>
              <a:gd name="connsiteX13" fmla="*/ 4160078 w 6664739"/>
              <a:gd name="connsiteY13" fmla="*/ 6285948 h 6464852"/>
              <a:gd name="connsiteX14" fmla="*/ 3802269 w 6664739"/>
              <a:gd name="connsiteY14" fmla="*/ 6464852 h 6464852"/>
              <a:gd name="connsiteX0" fmla="*/ 3802269 w 6664739"/>
              <a:gd name="connsiteY0" fmla="*/ 6464852 h 6464852"/>
              <a:gd name="connsiteX1" fmla="*/ 3305313 w 6664739"/>
              <a:gd name="connsiteY1" fmla="*/ 5967896 h 6464852"/>
              <a:gd name="connsiteX2" fmla="*/ 3762513 w 6664739"/>
              <a:gd name="connsiteY2" fmla="*/ 6425096 h 6464852"/>
              <a:gd name="connsiteX3" fmla="*/ 1973469 w 6664739"/>
              <a:gd name="connsiteY3" fmla="*/ 2648226 h 6464852"/>
              <a:gd name="connsiteX4" fmla="*/ 880165 w 6664739"/>
              <a:gd name="connsiteY4" fmla="*/ 3085548 h 6464852"/>
              <a:gd name="connsiteX5" fmla="*/ 621748 w 6664739"/>
              <a:gd name="connsiteY5" fmla="*/ 2628348 h 6464852"/>
              <a:gd name="connsiteX6" fmla="*/ 65156 w 6664739"/>
              <a:gd name="connsiteY6" fmla="*/ 2866887 h 6464852"/>
              <a:gd name="connsiteX7" fmla="*/ 0 w 6664739"/>
              <a:gd name="connsiteY7" fmla="*/ 0 h 6464852"/>
              <a:gd name="connsiteX8" fmla="*/ 1774687 w 6664739"/>
              <a:gd name="connsiteY8" fmla="*/ 14357 h 6464852"/>
              <a:gd name="connsiteX9" fmla="*/ 1854200 w 6664739"/>
              <a:gd name="connsiteY9" fmla="*/ 1952487 h 6464852"/>
              <a:gd name="connsiteX10" fmla="*/ 6028634 w 6664739"/>
              <a:gd name="connsiteY10" fmla="*/ 24296 h 6464852"/>
              <a:gd name="connsiteX11" fmla="*/ 6664739 w 6664739"/>
              <a:gd name="connsiteY11" fmla="*/ 1216992 h 6464852"/>
              <a:gd name="connsiteX12" fmla="*/ 2569817 w 6664739"/>
              <a:gd name="connsiteY12" fmla="*/ 3105426 h 6464852"/>
              <a:gd name="connsiteX13" fmla="*/ 4160078 w 6664739"/>
              <a:gd name="connsiteY13" fmla="*/ 6285948 h 6464852"/>
              <a:gd name="connsiteX14" fmla="*/ 3802269 w 6664739"/>
              <a:gd name="connsiteY14" fmla="*/ 6464852 h 6464852"/>
              <a:gd name="connsiteX0" fmla="*/ 3802269 w 6664739"/>
              <a:gd name="connsiteY0" fmla="*/ 6501295 h 6501295"/>
              <a:gd name="connsiteX1" fmla="*/ 3305313 w 6664739"/>
              <a:gd name="connsiteY1" fmla="*/ 6004339 h 6501295"/>
              <a:gd name="connsiteX2" fmla="*/ 3762513 w 6664739"/>
              <a:gd name="connsiteY2" fmla="*/ 6461539 h 6501295"/>
              <a:gd name="connsiteX3" fmla="*/ 1973469 w 6664739"/>
              <a:gd name="connsiteY3" fmla="*/ 2684669 h 6501295"/>
              <a:gd name="connsiteX4" fmla="*/ 880165 w 6664739"/>
              <a:gd name="connsiteY4" fmla="*/ 3121991 h 6501295"/>
              <a:gd name="connsiteX5" fmla="*/ 621748 w 6664739"/>
              <a:gd name="connsiteY5" fmla="*/ 2664791 h 6501295"/>
              <a:gd name="connsiteX6" fmla="*/ 65156 w 6664739"/>
              <a:gd name="connsiteY6" fmla="*/ 2903330 h 6501295"/>
              <a:gd name="connsiteX7" fmla="*/ 0 w 6664739"/>
              <a:gd name="connsiteY7" fmla="*/ 36443 h 6501295"/>
              <a:gd name="connsiteX8" fmla="*/ 1774687 w 6664739"/>
              <a:gd name="connsiteY8" fmla="*/ 0 h 6501295"/>
              <a:gd name="connsiteX9" fmla="*/ 1854200 w 6664739"/>
              <a:gd name="connsiteY9" fmla="*/ 1988930 h 6501295"/>
              <a:gd name="connsiteX10" fmla="*/ 6028634 w 6664739"/>
              <a:gd name="connsiteY10" fmla="*/ 60739 h 6501295"/>
              <a:gd name="connsiteX11" fmla="*/ 6664739 w 6664739"/>
              <a:gd name="connsiteY11" fmla="*/ 1253435 h 6501295"/>
              <a:gd name="connsiteX12" fmla="*/ 2569817 w 6664739"/>
              <a:gd name="connsiteY12" fmla="*/ 3141869 h 6501295"/>
              <a:gd name="connsiteX13" fmla="*/ 4160078 w 6664739"/>
              <a:gd name="connsiteY13" fmla="*/ 6322391 h 6501295"/>
              <a:gd name="connsiteX14" fmla="*/ 3802269 w 6664739"/>
              <a:gd name="connsiteY14" fmla="*/ 6501295 h 6501295"/>
              <a:gd name="connsiteX0" fmla="*/ 3802269 w 6664739"/>
              <a:gd name="connsiteY0" fmla="*/ 6501295 h 6501295"/>
              <a:gd name="connsiteX1" fmla="*/ 3305313 w 6664739"/>
              <a:gd name="connsiteY1" fmla="*/ 6004339 h 6501295"/>
              <a:gd name="connsiteX2" fmla="*/ 3762513 w 6664739"/>
              <a:gd name="connsiteY2" fmla="*/ 6461539 h 6501295"/>
              <a:gd name="connsiteX3" fmla="*/ 1948069 w 6664739"/>
              <a:gd name="connsiteY3" fmla="*/ 2633869 h 6501295"/>
              <a:gd name="connsiteX4" fmla="*/ 880165 w 6664739"/>
              <a:gd name="connsiteY4" fmla="*/ 3121991 h 6501295"/>
              <a:gd name="connsiteX5" fmla="*/ 621748 w 6664739"/>
              <a:gd name="connsiteY5" fmla="*/ 2664791 h 6501295"/>
              <a:gd name="connsiteX6" fmla="*/ 65156 w 6664739"/>
              <a:gd name="connsiteY6" fmla="*/ 2903330 h 6501295"/>
              <a:gd name="connsiteX7" fmla="*/ 0 w 6664739"/>
              <a:gd name="connsiteY7" fmla="*/ 36443 h 6501295"/>
              <a:gd name="connsiteX8" fmla="*/ 1774687 w 6664739"/>
              <a:gd name="connsiteY8" fmla="*/ 0 h 6501295"/>
              <a:gd name="connsiteX9" fmla="*/ 1854200 w 6664739"/>
              <a:gd name="connsiteY9" fmla="*/ 1988930 h 6501295"/>
              <a:gd name="connsiteX10" fmla="*/ 6028634 w 6664739"/>
              <a:gd name="connsiteY10" fmla="*/ 60739 h 6501295"/>
              <a:gd name="connsiteX11" fmla="*/ 6664739 w 6664739"/>
              <a:gd name="connsiteY11" fmla="*/ 1253435 h 6501295"/>
              <a:gd name="connsiteX12" fmla="*/ 2569817 w 6664739"/>
              <a:gd name="connsiteY12" fmla="*/ 3141869 h 6501295"/>
              <a:gd name="connsiteX13" fmla="*/ 4160078 w 6664739"/>
              <a:gd name="connsiteY13" fmla="*/ 6322391 h 6501295"/>
              <a:gd name="connsiteX14" fmla="*/ 3802269 w 6664739"/>
              <a:gd name="connsiteY14" fmla="*/ 6501295 h 6501295"/>
              <a:gd name="connsiteX0" fmla="*/ 3802269 w 6664739"/>
              <a:gd name="connsiteY0" fmla="*/ 6501295 h 6501295"/>
              <a:gd name="connsiteX1" fmla="*/ 3305313 w 6664739"/>
              <a:gd name="connsiteY1" fmla="*/ 6004339 h 6501295"/>
              <a:gd name="connsiteX2" fmla="*/ 3762513 w 6664739"/>
              <a:gd name="connsiteY2" fmla="*/ 6461539 h 6501295"/>
              <a:gd name="connsiteX3" fmla="*/ 1948069 w 6664739"/>
              <a:gd name="connsiteY3" fmla="*/ 2633869 h 6501295"/>
              <a:gd name="connsiteX4" fmla="*/ 880165 w 6664739"/>
              <a:gd name="connsiteY4" fmla="*/ 3121991 h 6501295"/>
              <a:gd name="connsiteX5" fmla="*/ 621748 w 6664739"/>
              <a:gd name="connsiteY5" fmla="*/ 2664791 h 6501295"/>
              <a:gd name="connsiteX6" fmla="*/ 65156 w 6664739"/>
              <a:gd name="connsiteY6" fmla="*/ 2903330 h 6501295"/>
              <a:gd name="connsiteX7" fmla="*/ 0 w 6664739"/>
              <a:gd name="connsiteY7" fmla="*/ 36443 h 6501295"/>
              <a:gd name="connsiteX8" fmla="*/ 1774687 w 6664739"/>
              <a:gd name="connsiteY8" fmla="*/ 0 h 6501295"/>
              <a:gd name="connsiteX9" fmla="*/ 1854200 w 6664739"/>
              <a:gd name="connsiteY9" fmla="*/ 1988930 h 6501295"/>
              <a:gd name="connsiteX10" fmla="*/ 6028634 w 6664739"/>
              <a:gd name="connsiteY10" fmla="*/ 60739 h 6501295"/>
              <a:gd name="connsiteX11" fmla="*/ 6664739 w 6664739"/>
              <a:gd name="connsiteY11" fmla="*/ 1253435 h 6501295"/>
              <a:gd name="connsiteX12" fmla="*/ 2696817 w 6664739"/>
              <a:gd name="connsiteY12" fmla="*/ 3167269 h 6501295"/>
              <a:gd name="connsiteX13" fmla="*/ 4160078 w 6664739"/>
              <a:gd name="connsiteY13" fmla="*/ 6322391 h 6501295"/>
              <a:gd name="connsiteX14" fmla="*/ 3802269 w 6664739"/>
              <a:gd name="connsiteY14" fmla="*/ 6501295 h 65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4739" h="6501295">
                <a:moveTo>
                  <a:pt x="3802269" y="6501295"/>
                </a:moveTo>
                <a:lnTo>
                  <a:pt x="3305313" y="6004339"/>
                </a:lnTo>
                <a:lnTo>
                  <a:pt x="3762513" y="6461539"/>
                </a:lnTo>
                <a:lnTo>
                  <a:pt x="1948069" y="2633869"/>
                </a:lnTo>
                <a:lnTo>
                  <a:pt x="880165" y="3121991"/>
                </a:lnTo>
                <a:lnTo>
                  <a:pt x="621748" y="2664791"/>
                </a:lnTo>
                <a:lnTo>
                  <a:pt x="65156" y="2903330"/>
                </a:lnTo>
                <a:cubicBezTo>
                  <a:pt x="60371" y="2184768"/>
                  <a:pt x="4785" y="755005"/>
                  <a:pt x="0" y="36443"/>
                </a:cubicBezTo>
                <a:lnTo>
                  <a:pt x="1774687" y="0"/>
                </a:lnTo>
                <a:lnTo>
                  <a:pt x="1854200" y="1988930"/>
                </a:lnTo>
                <a:lnTo>
                  <a:pt x="6028634" y="60739"/>
                </a:lnTo>
                <a:lnTo>
                  <a:pt x="6664739" y="1253435"/>
                </a:lnTo>
                <a:lnTo>
                  <a:pt x="2696817" y="3167269"/>
                </a:lnTo>
                <a:lnTo>
                  <a:pt x="4160078" y="6322391"/>
                </a:lnTo>
                <a:lnTo>
                  <a:pt x="3802269" y="6501295"/>
                </a:lnTo>
                <a:close/>
              </a:path>
            </a:pathLst>
          </a:custGeom>
          <a:solidFill>
            <a:schemeClr val="accent4">
              <a:lumMod val="60000"/>
              <a:lumOff val="40000"/>
              <a:alpha val="62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783" y="3967292"/>
            <a:ext cx="5546035" cy="2908489"/>
          </a:xfrm>
          <a:prstGeom prst="rect">
            <a:avLst/>
          </a:prstGeom>
          <a:noFill/>
        </p:spPr>
        <p:txBody>
          <a:bodyPr wrap="square" rtlCol="0">
            <a:spAutoFit/>
          </a:bodyPr>
          <a:lstStyle/>
          <a:p>
            <a:r>
              <a:rPr lang="en-US" sz="3900" b="1">
                <a:solidFill>
                  <a:schemeClr val="bg1"/>
                </a:solidFill>
                <a:latin typeface="Helvetica" charset="0"/>
                <a:ea typeface="Helvetica" charset="0"/>
                <a:cs typeface="Helvetica" charset="0"/>
              </a:rPr>
              <a:t>New TIF District</a:t>
            </a:r>
          </a:p>
          <a:p>
            <a:pPr marL="285750" indent="-285750">
              <a:buFont typeface="Arial" charset="0"/>
              <a:buChar char="•"/>
            </a:pPr>
            <a:r>
              <a:rPr lang="en-US" sz="2400" b="1">
                <a:solidFill>
                  <a:schemeClr val="bg1"/>
                </a:solidFill>
                <a:latin typeface="Helvetica" charset="0"/>
                <a:ea typeface="Helvetica" charset="0"/>
                <a:cs typeface="Helvetica" charset="0"/>
              </a:rPr>
              <a:t>Include Focus Hope properties on Oakman</a:t>
            </a:r>
          </a:p>
          <a:p>
            <a:pPr marL="285750" indent="-285750">
              <a:buFont typeface="Arial" charset="0"/>
              <a:buChar char="•"/>
            </a:pPr>
            <a:r>
              <a:rPr lang="en-US" sz="2400" b="1">
                <a:solidFill>
                  <a:schemeClr val="bg1"/>
                </a:solidFill>
                <a:latin typeface="Helvetica" charset="0"/>
                <a:ea typeface="Helvetica" charset="0"/>
                <a:cs typeface="Helvetica" charset="0"/>
              </a:rPr>
              <a:t>Include </a:t>
            </a:r>
            <a:r>
              <a:rPr lang="en-US" sz="2400" b="1" err="1">
                <a:solidFill>
                  <a:schemeClr val="bg1"/>
                </a:solidFill>
                <a:latin typeface="Helvetica" charset="0"/>
                <a:ea typeface="Helvetica" charset="0"/>
                <a:cs typeface="Helvetica" charset="0"/>
              </a:rPr>
              <a:t>Salsinger</a:t>
            </a:r>
            <a:r>
              <a:rPr lang="en-US" sz="2400" b="1">
                <a:solidFill>
                  <a:schemeClr val="bg1"/>
                </a:solidFill>
                <a:latin typeface="Helvetica" charset="0"/>
                <a:ea typeface="Helvetica" charset="0"/>
                <a:cs typeface="Helvetica" charset="0"/>
              </a:rPr>
              <a:t> Playground and adjacent City-owned properties</a:t>
            </a:r>
          </a:p>
          <a:p>
            <a:pPr marL="285750" indent="-285750">
              <a:buFont typeface="Arial" charset="0"/>
              <a:buChar char="•"/>
            </a:pPr>
            <a:r>
              <a:rPr lang="en-US" sz="2400" b="1">
                <a:solidFill>
                  <a:schemeClr val="bg1"/>
                </a:solidFill>
                <a:latin typeface="Helvetica" charset="0"/>
                <a:ea typeface="Helvetica" charset="0"/>
                <a:cs typeface="Helvetica" charset="0"/>
              </a:rPr>
              <a:t>Include Linwood Commercial Corridor</a:t>
            </a:r>
          </a:p>
        </p:txBody>
      </p:sp>
      <p:sp>
        <p:nvSpPr>
          <p:cNvPr id="8" name="Rectangle 7"/>
          <p:cNvSpPr/>
          <p:nvPr/>
        </p:nvSpPr>
        <p:spPr>
          <a:xfrm>
            <a:off x="6006548" y="4267375"/>
            <a:ext cx="6096000" cy="2308324"/>
          </a:xfrm>
          <a:prstGeom prst="rect">
            <a:avLst/>
          </a:prstGeom>
        </p:spPr>
        <p:txBody>
          <a:bodyPr>
            <a:spAutoFit/>
          </a:bodyPr>
          <a:lstStyle/>
          <a:p>
            <a:pPr marL="285750" indent="-285750">
              <a:buFont typeface="Arial" charset="0"/>
              <a:buChar char="•"/>
            </a:pPr>
            <a:r>
              <a:rPr lang="en-CA" sz="2400" b="1">
                <a:solidFill>
                  <a:schemeClr val="bg1"/>
                </a:solidFill>
                <a:latin typeface="Helvetica" charset="0"/>
                <a:ea typeface="Helvetica" charset="0"/>
                <a:cs typeface="Helvetica" charset="0"/>
              </a:rPr>
              <a:t>Funding GSI on Focus: HOPE properties </a:t>
            </a:r>
          </a:p>
          <a:p>
            <a:pPr marL="285750" indent="-285750">
              <a:buFont typeface="Arial" charset="0"/>
              <a:buChar char="•"/>
            </a:pPr>
            <a:r>
              <a:rPr lang="en-CA" sz="2400" b="1">
                <a:solidFill>
                  <a:schemeClr val="bg1"/>
                </a:solidFill>
                <a:latin typeface="Helvetica" charset="0"/>
                <a:ea typeface="Helvetica" charset="0"/>
                <a:cs typeface="Helvetica" charset="0"/>
              </a:rPr>
              <a:t>Facilitate environmental remediation Provide Capital for Commercial redevelopment in nodes and along corridors. </a:t>
            </a:r>
          </a:p>
        </p:txBody>
      </p:sp>
      <p:sp>
        <p:nvSpPr>
          <p:cNvPr id="9" name="TextBox 8"/>
          <p:cNvSpPr txBox="1"/>
          <p:nvPr/>
        </p:nvSpPr>
        <p:spPr>
          <a:xfrm rot="20136493">
            <a:off x="4980543" y="789704"/>
            <a:ext cx="4154556" cy="507831"/>
          </a:xfrm>
          <a:prstGeom prst="rect">
            <a:avLst/>
          </a:prstGeom>
          <a:noFill/>
        </p:spPr>
        <p:txBody>
          <a:bodyPr wrap="square" rtlCol="0">
            <a:spAutoFit/>
          </a:bodyPr>
          <a:lstStyle/>
          <a:p>
            <a:r>
              <a:rPr lang="en-US" sz="2700" b="1">
                <a:solidFill>
                  <a:schemeClr val="bg1"/>
                </a:solidFill>
                <a:latin typeface="Helvetica" charset="0"/>
                <a:ea typeface="Helvetica" charset="0"/>
                <a:cs typeface="Helvetica" charset="0"/>
              </a:rPr>
              <a:t>Proposed TIF</a:t>
            </a:r>
          </a:p>
        </p:txBody>
      </p:sp>
      <p:sp>
        <p:nvSpPr>
          <p:cNvPr id="10" name="TextBox 9"/>
          <p:cNvSpPr txBox="1"/>
          <p:nvPr/>
        </p:nvSpPr>
        <p:spPr>
          <a:xfrm rot="3694259">
            <a:off x="9023074" y="1109674"/>
            <a:ext cx="1729409" cy="369332"/>
          </a:xfrm>
          <a:prstGeom prst="rect">
            <a:avLst/>
          </a:prstGeom>
          <a:noFill/>
        </p:spPr>
        <p:txBody>
          <a:bodyPr wrap="square" rtlCol="0">
            <a:spAutoFit/>
          </a:bodyPr>
          <a:lstStyle/>
          <a:p>
            <a:r>
              <a:rPr lang="en-US" b="1">
                <a:solidFill>
                  <a:schemeClr val="bg1"/>
                </a:solidFill>
                <a:latin typeface="Helvetica" charset="0"/>
                <a:ea typeface="Helvetica" charset="0"/>
                <a:cs typeface="Helvetica" charset="0"/>
              </a:rPr>
              <a:t>Current  TIF</a:t>
            </a:r>
          </a:p>
        </p:txBody>
      </p:sp>
    </p:spTree>
    <p:extLst>
      <p:ext uri="{BB962C8B-B14F-4D97-AF65-F5344CB8AC3E}">
        <p14:creationId xmlns:p14="http://schemas.microsoft.com/office/powerpoint/2010/main" val="197302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97282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959276333"/>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3707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Tree>
    <p:extLst>
      <p:ext uri="{BB962C8B-B14F-4D97-AF65-F5344CB8AC3E}">
        <p14:creationId xmlns:p14="http://schemas.microsoft.com/office/powerpoint/2010/main" val="65939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1005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Tree>
    <p:extLst>
      <p:ext uri="{BB962C8B-B14F-4D97-AF65-F5344CB8AC3E}">
        <p14:creationId xmlns:p14="http://schemas.microsoft.com/office/powerpoint/2010/main" val="1691048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1237</Words>
  <Application>Microsoft Office PowerPoint</Application>
  <PresentationFormat>Custom</PresentationFormat>
  <Paragraphs>251</Paragraphs>
  <Slides>45</Slides>
  <Notes>8</Notes>
  <HiddenSlides>0</HiddenSlides>
  <MMClips>0</MMClips>
  <ScaleCrop>false</ScaleCrop>
  <HeadingPairs>
    <vt:vector size="4" baseType="variant">
      <vt:variant>
        <vt:lpstr>Theme</vt:lpstr>
      </vt:variant>
      <vt:variant>
        <vt:i4>5</vt:i4>
      </vt:variant>
      <vt:variant>
        <vt:lpstr>Slide Titles</vt:lpstr>
      </vt:variant>
      <vt:variant>
        <vt:i4>45</vt:i4>
      </vt:variant>
    </vt:vector>
  </HeadingPairs>
  <TitlesOfParts>
    <vt:vector size="50" baseType="lpstr">
      <vt:lpstr>Office Theme</vt:lpstr>
      <vt:lpstr>1_Office Theme</vt:lpstr>
      <vt:lpstr>2_Office Theme</vt:lpstr>
      <vt:lpstr>3_Office Theme</vt:lpstr>
      <vt:lpstr>4_Office Theme</vt:lpstr>
      <vt:lpstr>HOPE Village  Eco-D and Inner Circle Greenway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Tactical Urbanism: Strategies for Temporary Activation</vt:lpstr>
      <vt:lpstr>PowerPoint Presentation</vt:lpstr>
      <vt:lpstr>PowerPoint Presentation</vt:lpstr>
      <vt:lpstr>PowerPoint Presentation</vt:lpstr>
      <vt:lpstr>PowerPoint Presentation</vt:lpstr>
      <vt:lpstr>PowerPoint Presentation</vt:lpstr>
      <vt:lpstr>PowerPoint Presentation</vt:lpstr>
      <vt:lpstr>Green Stormwater  Infrastructure</vt:lpstr>
      <vt:lpstr>PowerPoint Presentation</vt:lpstr>
      <vt:lpstr>PowerPoint Presentation</vt:lpstr>
      <vt:lpstr>PowerPoint Presentation</vt:lpstr>
      <vt:lpstr>PowerPoint Presentation</vt:lpstr>
      <vt:lpstr>PowerPoint Presentation</vt:lpstr>
      <vt:lpstr>PowerPoint Presentation</vt:lpstr>
      <vt:lpstr>Eco-D Zoning Overlay</vt:lpstr>
      <vt:lpstr>What is in the  Eco-D Zoning Overlay?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Village  Eco-D and Inner Circle Greenway Plan</dc:title>
  <dc:creator>Rayman Mohamed</dc:creator>
  <cp:lastModifiedBy>Rayman Mohamed</cp:lastModifiedBy>
  <cp:revision>3</cp:revision>
  <dcterms:modified xsi:type="dcterms:W3CDTF">2017-08-26T16:47:41Z</dcterms:modified>
</cp:coreProperties>
</file>