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4"/>
  </p:notesMasterIdLst>
  <p:handoutMasterIdLst>
    <p:handoutMasterId r:id="rId45"/>
  </p:handoutMasterIdLst>
  <p:sldIdLst>
    <p:sldId id="296" r:id="rId2"/>
    <p:sldId id="375" r:id="rId3"/>
    <p:sldId id="299" r:id="rId4"/>
    <p:sldId id="307" r:id="rId5"/>
    <p:sldId id="378" r:id="rId6"/>
    <p:sldId id="368" r:id="rId7"/>
    <p:sldId id="379" r:id="rId8"/>
    <p:sldId id="380" r:id="rId9"/>
    <p:sldId id="369" r:id="rId10"/>
    <p:sldId id="381" r:id="rId11"/>
    <p:sldId id="382" r:id="rId12"/>
    <p:sldId id="275" r:id="rId13"/>
    <p:sldId id="355" r:id="rId14"/>
    <p:sldId id="370" r:id="rId15"/>
    <p:sldId id="373" r:id="rId16"/>
    <p:sldId id="385" r:id="rId17"/>
    <p:sldId id="356" r:id="rId18"/>
    <p:sldId id="352" r:id="rId19"/>
    <p:sldId id="353" r:id="rId20"/>
    <p:sldId id="357" r:id="rId21"/>
    <p:sldId id="383" r:id="rId22"/>
    <p:sldId id="387" r:id="rId23"/>
    <p:sldId id="384" r:id="rId24"/>
    <p:sldId id="358" r:id="rId25"/>
    <p:sldId id="359" r:id="rId26"/>
    <p:sldId id="360" r:id="rId27"/>
    <p:sldId id="300" r:id="rId28"/>
    <p:sldId id="343" r:id="rId29"/>
    <p:sldId id="386" r:id="rId30"/>
    <p:sldId id="325" r:id="rId31"/>
    <p:sldId id="271" r:id="rId32"/>
    <p:sldId id="339" r:id="rId33"/>
    <p:sldId id="294" r:id="rId34"/>
    <p:sldId id="278" r:id="rId35"/>
    <p:sldId id="315" r:id="rId36"/>
    <p:sldId id="309" r:id="rId37"/>
    <p:sldId id="310" r:id="rId38"/>
    <p:sldId id="312" r:id="rId39"/>
    <p:sldId id="390" r:id="rId40"/>
    <p:sldId id="305" r:id="rId41"/>
    <p:sldId id="314" r:id="rId42"/>
    <p:sldId id="388" r:id="rId4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eryl Sorby" initials="" lastIdx="8" clrIdx="0"/>
  <p:cmAuthor id="1" name="Lance Pérez" initials="LCP" lastIdx="2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09" autoAdjust="0"/>
    <p:restoredTop sz="86329" autoAdjust="0"/>
  </p:normalViewPr>
  <p:slideViewPr>
    <p:cSldViewPr snapToGrid="0" snapToObjects="1">
      <p:cViewPr varScale="1">
        <p:scale>
          <a:sx n="74" d="100"/>
          <a:sy n="74" d="100"/>
        </p:scale>
        <p:origin x="918" y="6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88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4976"/>
    </p:cViewPr>
  </p:sorterViewPr>
  <p:notesViewPr>
    <p:cSldViewPr snapToGrid="0" snapToObjects="1">
      <p:cViewPr varScale="1">
        <p:scale>
          <a:sx n="38" d="100"/>
          <a:sy n="38" d="100"/>
        </p:scale>
        <p:origin x="-200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28A94B4-B895-324B-B520-632675048835}" type="datetimeFigureOut">
              <a:rPr lang="en-US" smtClean="0"/>
              <a:t>06/21/2016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A74FFB3-8861-DB4E-B3BB-9F66F821E9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73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DEE086B-8F93-1F4E-A775-9E4D517F2BA2}" type="datetimeFigureOut">
              <a:rPr lang="en-US" smtClean="0"/>
              <a:t>06/21/2016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75BD935-81B7-E04C-AF8F-2B562ECA0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319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5684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223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016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0151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7458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125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166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0302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1796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6535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302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8740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729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Useful theories of change typically include a description of the problem or a plan to develop information about the problem to be addressed; the goals to be achieved by the proposed project; the processes, interventions, or strategies that will enable the proposing institution or community to meet these goals; a rationale for why these processes are likely to enable the achievement of the stated goals; and indication of how the proposer will assess whether the goals have been met.</a:t>
            </a:r>
            <a:endParaRPr lang="en-US" dirty="0" smtClean="0">
              <a:latin typeface="Bookman Old Style" panose="02050604050505020204" pitchFamily="18" charset="0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  <a:p>
            <a:endParaRPr lang="en-US" dirty="0" smtClean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(</a:t>
            </a:r>
            <a:r>
              <a:rPr lang="en-US" dirty="0">
                <a:latin typeface="Bookman Old Style" panose="02050604050505020204" pitchFamily="18" charset="0"/>
              </a:rPr>
              <a:t>e.g., faculty reward systems, opportunities for professional growth, and institutional policies and processes)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6510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9157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856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892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1997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281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9936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3005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06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 over two hundred</a:t>
            </a:r>
            <a:r>
              <a:rPr lang="en-US" baseline="0" dirty="0" smtClean="0"/>
              <a:t> participants and will not be able to get to all of the questions.   Please do not ask questions about a specific project that you have in mind.  These are best addressed by sending an email directly to an IUSE program officer.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3315C-5465-DC49-8D18-C2BD020CE4B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7052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2268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3711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23183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144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8007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5135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41881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37436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0671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067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9981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1998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12014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EA9433A-95F8-4139-80FE-EF9BD133C777}" type="slidenum">
              <a:rPr lang="en-GB" smtClean="0"/>
              <a:pPr>
                <a:defRPr/>
              </a:pPr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0585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789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439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522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8770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935-81B7-E04C-AF8F-2B562ECA0B8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80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5F7C-D2B0-C249-8EAB-C03B620442E0}" type="datetimeFigureOut">
              <a:rPr lang="en-US" smtClean="0"/>
              <a:t>06/21/2016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A4992C-3E82-C241-898D-1B408F1537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/>
              <a:t>Division of Undergraduate Education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Directorate of Education and Human Resources</a:t>
            </a:r>
          </a:p>
          <a:p>
            <a:r>
              <a:rPr lang="en-US" dirty="0" smtClean="0"/>
              <a:t>National Science Foundation</a:t>
            </a:r>
            <a:endParaRPr lang="en-US" dirty="0"/>
          </a:p>
        </p:txBody>
      </p:sp>
      <p:pic>
        <p:nvPicPr>
          <p:cNvPr id="8" name="Picture 7" descr="nsf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609" y="6189860"/>
            <a:ext cx="629181" cy="62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529121"/>
      </p:ext>
    </p:extLst>
  </p:cSld>
  <p:clrMapOvr>
    <a:masterClrMapping/>
  </p:clrMapOvr>
  <p:transition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5F7C-D2B0-C249-8EAB-C03B620442E0}" type="datetimeFigureOut">
              <a:rPr lang="en-US" smtClean="0"/>
              <a:t>06/21/2016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A4992C-3E82-C241-898D-1B408F1537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/>
              <a:t>Division of Undergraduate Education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Directorate of Education and Human Resources</a:t>
            </a:r>
          </a:p>
          <a:p>
            <a:r>
              <a:rPr lang="en-US" dirty="0" smtClean="0"/>
              <a:t>National Science Foundation</a:t>
            </a:r>
            <a:endParaRPr lang="en-US" dirty="0"/>
          </a:p>
        </p:txBody>
      </p:sp>
      <p:pic>
        <p:nvPicPr>
          <p:cNvPr id="8" name="Picture 7" descr="nsf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609" y="6189860"/>
            <a:ext cx="629181" cy="62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634839"/>
      </p:ext>
    </p:extLst>
  </p:cSld>
  <p:clrMapOvr>
    <a:masterClrMapping/>
  </p:clrMapOvr>
  <p:transition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5F7C-D2B0-C249-8EAB-C03B620442E0}" type="datetimeFigureOut">
              <a:rPr lang="en-US" smtClean="0"/>
              <a:t>06/21/2016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A4992C-3E82-C241-898D-1B408F1537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/>
              <a:t>Division of Undergraduate Education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Directorate of Education and Human Resources</a:t>
            </a:r>
          </a:p>
          <a:p>
            <a:r>
              <a:rPr lang="en-US" dirty="0" smtClean="0"/>
              <a:t>National Science Foundation</a:t>
            </a:r>
            <a:endParaRPr lang="en-US" dirty="0"/>
          </a:p>
        </p:txBody>
      </p:sp>
      <p:pic>
        <p:nvPicPr>
          <p:cNvPr id="8" name="Picture 7" descr="nsf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609" y="6189860"/>
            <a:ext cx="629181" cy="62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233436"/>
      </p:ext>
    </p:extLst>
  </p:cSld>
  <p:clrMapOvr>
    <a:masterClrMapping/>
  </p:clrMapOvr>
  <p:transition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5F7C-D2B0-C249-8EAB-C03B620442E0}" type="datetimeFigureOut">
              <a:rPr lang="en-US" smtClean="0"/>
              <a:t>06/21/2016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A4992C-3E82-C241-898D-1B408F1537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/>
              <a:t>Division of Undergraduate Education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Directorate of Education and Human Resources</a:t>
            </a:r>
          </a:p>
          <a:p>
            <a:r>
              <a:rPr lang="en-US" dirty="0" smtClean="0"/>
              <a:t>National Science Foundation</a:t>
            </a:r>
            <a:endParaRPr lang="en-US" dirty="0"/>
          </a:p>
        </p:txBody>
      </p:sp>
      <p:pic>
        <p:nvPicPr>
          <p:cNvPr id="8" name="Picture 7" descr="nsf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609" y="6189860"/>
            <a:ext cx="629181" cy="62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97859"/>
      </p:ext>
    </p:extLst>
  </p:cSld>
  <p:clrMapOvr>
    <a:masterClrMapping/>
  </p:clrMapOvr>
  <p:transition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5F7C-D2B0-C249-8EAB-C03B620442E0}" type="datetimeFigureOut">
              <a:rPr lang="en-US" smtClean="0"/>
              <a:t>06/21/2016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A4992C-3E82-C241-898D-1B408F1537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/>
              <a:t>Division of Undergraduate Education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Directorate of Education and Human Resources</a:t>
            </a:r>
          </a:p>
          <a:p>
            <a:r>
              <a:rPr lang="en-US" dirty="0" smtClean="0"/>
              <a:t>National Science Foundation</a:t>
            </a:r>
            <a:endParaRPr lang="en-US" dirty="0"/>
          </a:p>
        </p:txBody>
      </p:sp>
      <p:pic>
        <p:nvPicPr>
          <p:cNvPr id="8" name="Picture 7" descr="nsf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609" y="6189860"/>
            <a:ext cx="629181" cy="62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341158"/>
      </p:ext>
    </p:extLst>
  </p:cSld>
  <p:clrMapOvr>
    <a:masterClrMapping/>
  </p:clrMapOvr>
  <p:transition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5F7C-D2B0-C249-8EAB-C03B620442E0}" type="datetimeFigureOut">
              <a:rPr lang="en-US" smtClean="0"/>
              <a:t>06/21/2016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A4992C-3E82-C241-898D-1B408F1537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/>
              <a:t>Division of Undergraduate Education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Directorate of Education and Human Resources</a:t>
            </a:r>
          </a:p>
          <a:p>
            <a:r>
              <a:rPr lang="en-US" dirty="0" smtClean="0"/>
              <a:t>National Science Foundation</a:t>
            </a:r>
            <a:endParaRPr lang="en-US" dirty="0"/>
          </a:p>
        </p:txBody>
      </p:sp>
      <p:pic>
        <p:nvPicPr>
          <p:cNvPr id="9" name="Picture 8" descr="nsf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609" y="6189860"/>
            <a:ext cx="629181" cy="62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315933"/>
      </p:ext>
    </p:extLst>
  </p:cSld>
  <p:clrMapOvr>
    <a:masterClrMapping/>
  </p:clrMapOvr>
  <p:transition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5F7C-D2B0-C249-8EAB-C03B620442E0}" type="datetimeFigureOut">
              <a:rPr lang="en-US" smtClean="0"/>
              <a:t>06/21/2016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A4992C-3E82-C241-898D-1B408F1537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/>
              <a:t>Division of Undergraduate Education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Directorate of Education and Human Resources</a:t>
            </a:r>
          </a:p>
          <a:p>
            <a:r>
              <a:rPr lang="en-US" dirty="0" smtClean="0"/>
              <a:t>National Science Foundation</a:t>
            </a:r>
            <a:endParaRPr lang="en-US" dirty="0"/>
          </a:p>
        </p:txBody>
      </p:sp>
      <p:pic>
        <p:nvPicPr>
          <p:cNvPr id="11" name="Picture 10" descr="nsf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609" y="6189860"/>
            <a:ext cx="629181" cy="62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408351"/>
      </p:ext>
    </p:extLst>
  </p:cSld>
  <p:clrMapOvr>
    <a:masterClrMapping/>
  </p:clrMapOvr>
  <p:transition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5F7C-D2B0-C249-8EAB-C03B620442E0}" type="datetimeFigureOut">
              <a:rPr lang="en-US" smtClean="0"/>
              <a:t>06/21/2016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A4992C-3E82-C241-898D-1B408F1537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/>
              <a:t>Division of Undergraduate Education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Directorate of Education and Human Resources</a:t>
            </a:r>
          </a:p>
          <a:p>
            <a:r>
              <a:rPr lang="en-US" dirty="0" smtClean="0"/>
              <a:t>National Science Foundation</a:t>
            </a:r>
            <a:endParaRPr lang="en-US" dirty="0"/>
          </a:p>
        </p:txBody>
      </p:sp>
      <p:pic>
        <p:nvPicPr>
          <p:cNvPr id="7" name="Picture 6" descr="nsf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609" y="6189860"/>
            <a:ext cx="629181" cy="62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971612"/>
      </p:ext>
    </p:extLst>
  </p:cSld>
  <p:clrMapOvr>
    <a:masterClrMapping/>
  </p:clrMapOvr>
  <p:transition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5F7C-D2B0-C249-8EAB-C03B620442E0}" type="datetimeFigureOut">
              <a:rPr lang="en-US" smtClean="0"/>
              <a:t>06/21/2016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A4992C-3E82-C241-898D-1B408F1537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/>
              <a:t>Division of Undergraduate Education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Directorate of Education and Human Resources</a:t>
            </a:r>
          </a:p>
          <a:p>
            <a:r>
              <a:rPr lang="en-US" dirty="0" smtClean="0"/>
              <a:t>National Science Foundation</a:t>
            </a:r>
            <a:endParaRPr lang="en-US" dirty="0"/>
          </a:p>
        </p:txBody>
      </p:sp>
      <p:pic>
        <p:nvPicPr>
          <p:cNvPr id="6" name="Picture 5" descr="nsf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609" y="6189860"/>
            <a:ext cx="629181" cy="62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962997"/>
      </p:ext>
    </p:extLst>
  </p:cSld>
  <p:clrMapOvr>
    <a:masterClrMapping/>
  </p:clrMapOvr>
  <p:transition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5F7C-D2B0-C249-8EAB-C03B620442E0}" type="datetimeFigureOut">
              <a:rPr lang="en-US" smtClean="0"/>
              <a:t>06/21/2016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A4992C-3E82-C241-898D-1B408F1537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/>
              <a:t>Division of Undergraduate Education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Directorate of Education and Human Resources</a:t>
            </a:r>
          </a:p>
          <a:p>
            <a:r>
              <a:rPr lang="en-US" dirty="0" smtClean="0"/>
              <a:t>National Science Foundation</a:t>
            </a:r>
            <a:endParaRPr lang="en-US" dirty="0"/>
          </a:p>
        </p:txBody>
      </p:sp>
      <p:pic>
        <p:nvPicPr>
          <p:cNvPr id="9" name="Picture 8" descr="nsf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609" y="6189860"/>
            <a:ext cx="629181" cy="62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004422"/>
      </p:ext>
    </p:extLst>
  </p:cSld>
  <p:clrMapOvr>
    <a:masterClrMapping/>
  </p:clrMapOvr>
  <p:transition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5F7C-D2B0-C249-8EAB-C03B620442E0}" type="datetimeFigureOut">
              <a:rPr lang="en-US" smtClean="0"/>
              <a:t>06/21/2016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A4992C-3E82-C241-898D-1B408F1537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/>
              <a:t>Division of Undergraduate Education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Directorate of Education and Human Resources</a:t>
            </a:r>
          </a:p>
          <a:p>
            <a:r>
              <a:rPr lang="en-US" dirty="0" smtClean="0"/>
              <a:t>National Science Foundation</a:t>
            </a:r>
            <a:endParaRPr lang="en-US" dirty="0"/>
          </a:p>
        </p:txBody>
      </p:sp>
      <p:pic>
        <p:nvPicPr>
          <p:cNvPr id="9" name="Picture 8" descr="nsf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609" y="6189860"/>
            <a:ext cx="629181" cy="62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82132"/>
      </p:ext>
    </p:extLst>
  </p:cSld>
  <p:clrMapOvr>
    <a:masterClrMapping/>
  </p:clrMapOvr>
  <p:transition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2C6A5F7C-D2B0-C249-8EAB-C03B620442E0}" type="datetimeFigureOut">
              <a:rPr lang="en-US" smtClean="0"/>
              <a:t>06/21/2016</a:t>
            </a:fld>
            <a:endParaRPr lang="en-US" dirty="0"/>
          </a:p>
        </p:txBody>
      </p:sp>
      <p:pic>
        <p:nvPicPr>
          <p:cNvPr id="8" name="Picture 7" descr="nsf1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42609" y="6189860"/>
            <a:ext cx="629181" cy="62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35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 advTm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boylan@nsf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f.gov/pubs/2015/nsf15585/nsf15585.htm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f.gov/publications/pub_summ.jsp?ods_key=gpg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sf.gov/pubs/2013/nsf13126/nsf13126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212" y="102361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2700" b="0" i="0" dirty="0" smtClean="0">
                <a:latin typeface="Bookman Old Style" panose="02050604050505020204" pitchFamily="18" charset="0"/>
                <a:cs typeface="Arial"/>
              </a:rPr>
              <a:t/>
            </a:r>
            <a:br>
              <a:rPr lang="en-US" sz="2700" b="0" i="0" dirty="0" smtClean="0">
                <a:latin typeface="Bookman Old Style" panose="02050604050505020204" pitchFamily="18" charset="0"/>
                <a:cs typeface="Arial"/>
              </a:rPr>
            </a:br>
            <a:r>
              <a:rPr lang="en-US" sz="2700" b="0" i="0" dirty="0" smtClean="0">
                <a:latin typeface="Bookman Old Style" panose="02050604050505020204" pitchFamily="18" charset="0"/>
                <a:cs typeface="Arial"/>
              </a:rPr>
              <a:t/>
            </a:r>
            <a:br>
              <a:rPr lang="en-US" sz="2700" b="0" i="0" dirty="0" smtClean="0">
                <a:latin typeface="Bookman Old Style" panose="02050604050505020204" pitchFamily="18" charset="0"/>
                <a:cs typeface="Arial"/>
              </a:rPr>
            </a:br>
            <a:r>
              <a:rPr lang="en-US" sz="2700" dirty="0">
                <a:latin typeface="Bookman Old Style" panose="02050604050505020204" pitchFamily="18" charset="0"/>
                <a:cs typeface="Arial"/>
              </a:rPr>
              <a:t/>
            </a:r>
            <a:br>
              <a:rPr lang="en-US" sz="2700" dirty="0">
                <a:latin typeface="Bookman Old Style" panose="02050604050505020204" pitchFamily="18" charset="0"/>
                <a:cs typeface="Arial"/>
              </a:rPr>
            </a:br>
            <a:r>
              <a:rPr lang="en-US" sz="3600" b="0" dirty="0" smtClean="0">
                <a:latin typeface="Bookman Old Style" panose="02050604050505020204" pitchFamily="18" charset="0"/>
                <a:cs typeface="Arial"/>
              </a:rPr>
              <a:t>NSF’s </a:t>
            </a:r>
            <a:r>
              <a:rPr lang="en-US" sz="3600" b="0" i="0" dirty="0" smtClean="0">
                <a:latin typeface="Bookman Old Style" panose="02050604050505020204" pitchFamily="18" charset="0"/>
                <a:cs typeface="Arial"/>
              </a:rPr>
              <a:t>Improving Undergraduate STEM Education:  Education and Human Resources (IUSE: EHR) Program</a:t>
            </a:r>
            <a:br>
              <a:rPr lang="en-US" sz="3600" b="0" i="0" dirty="0" smtClean="0">
                <a:latin typeface="Bookman Old Style" panose="02050604050505020204" pitchFamily="18" charset="0"/>
                <a:cs typeface="Arial"/>
              </a:rPr>
            </a:br>
            <a:r>
              <a:rPr lang="en-US" sz="3600" b="0" i="0" dirty="0" smtClean="0">
                <a:latin typeface="Bookman Old Style" panose="02050604050505020204" pitchFamily="18" charset="0"/>
                <a:cs typeface="Arial"/>
              </a:rPr>
              <a:t/>
            </a:r>
            <a:br>
              <a:rPr lang="en-US" sz="3600" b="0" i="0" dirty="0" smtClean="0">
                <a:latin typeface="Bookman Old Style" panose="02050604050505020204" pitchFamily="18" charset="0"/>
                <a:cs typeface="Arial"/>
              </a:rPr>
            </a:br>
            <a:endParaRPr lang="en-US" sz="2700" b="0" i="1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1" y="3076943"/>
            <a:ext cx="6673594" cy="325704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Bookman Old Style" panose="02050604050505020204" pitchFamily="18" charset="0"/>
                <a:cs typeface="Arial"/>
              </a:rPr>
              <a:t>June 21, 2016</a:t>
            </a:r>
          </a:p>
          <a:p>
            <a:endParaRPr lang="en-US" sz="20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Wayne State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Univeristy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2000" b="0" i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08416" y="5193520"/>
            <a:ext cx="7245196" cy="731030"/>
            <a:chOff x="1213004" y="5388699"/>
            <a:chExt cx="7245196" cy="731030"/>
          </a:xfrm>
        </p:grpSpPr>
        <p:pic>
          <p:nvPicPr>
            <p:cNvPr id="5" name="Picture 4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3004" y="5413994"/>
              <a:ext cx="832283" cy="7057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60486" y="5413994"/>
              <a:ext cx="1600200" cy="5715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53200" y="5388699"/>
              <a:ext cx="1905000" cy="5715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31366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9123"/>
            <a:ext cx="8229600" cy="1143000"/>
          </a:xfrm>
        </p:spPr>
        <p:txBody>
          <a:bodyPr/>
          <a:lstStyle/>
          <a:p>
            <a:r>
              <a:rPr lang="en-US" sz="3200" i="1" dirty="0" smtClean="0">
                <a:latin typeface="Bookman Old Style" panose="02050604050505020204" pitchFamily="18" charset="0"/>
              </a:rPr>
              <a:t>IUSE: EHR </a:t>
            </a:r>
            <a:r>
              <a:rPr lang="en-US" sz="3200" dirty="0" smtClean="0">
                <a:latin typeface="Bookman Old Style" panose="02050604050505020204" pitchFamily="18" charset="0"/>
              </a:rPr>
              <a:t/>
            </a:r>
            <a:br>
              <a:rPr lang="en-US" sz="3200" dirty="0" smtClean="0">
                <a:latin typeface="Bookman Old Style" panose="02050604050505020204" pitchFamily="18" charset="0"/>
              </a:rPr>
            </a:br>
            <a:r>
              <a:rPr lang="en-US" sz="3200" dirty="0" smtClean="0">
                <a:latin typeface="Bookman Old Style" panose="02050604050505020204" pitchFamily="18" charset="0"/>
              </a:rPr>
              <a:t>Program </a:t>
            </a:r>
            <a:r>
              <a:rPr lang="en-US" sz="3200" dirty="0">
                <a:latin typeface="Bookman Old Style" panose="02050604050505020204" pitchFamily="18" charset="0"/>
              </a:rPr>
              <a:t>G</a:t>
            </a:r>
            <a:r>
              <a:rPr lang="en-US" sz="3200" dirty="0" smtClean="0">
                <a:latin typeface="Bookman Old Style" panose="02050604050505020204" pitchFamily="18" charset="0"/>
              </a:rPr>
              <a:t>oals </a:t>
            </a:r>
            <a:r>
              <a:rPr lang="en-US" sz="3200" dirty="0">
                <a:latin typeface="Bookman Old Style" panose="02050604050505020204" pitchFamily="18" charset="0"/>
              </a:rPr>
              <a:t>(</a:t>
            </a:r>
            <a:r>
              <a:rPr lang="en-US" sz="3200" dirty="0" smtClean="0">
                <a:latin typeface="Bookman Old Style" panose="02050604050505020204" pitchFamily="18" charset="0"/>
              </a:rPr>
              <a:t>cont.)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824" y="1225175"/>
            <a:ext cx="8278506" cy="4699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Bookman Old Style" panose="02050604050505020204" pitchFamily="18" charset="0"/>
              </a:rPr>
              <a:t>P</a:t>
            </a:r>
            <a:r>
              <a:rPr lang="en-US" sz="2400" dirty="0" smtClean="0">
                <a:latin typeface="Bookman Old Style" panose="02050604050505020204" pitchFamily="18" charset="0"/>
              </a:rPr>
              <a:t>rogram goals include:</a:t>
            </a:r>
          </a:p>
          <a:p>
            <a:pPr>
              <a:lnSpc>
                <a:spcPts val="1660"/>
              </a:lnSpc>
            </a:pPr>
            <a:r>
              <a:rPr lang="en-US" sz="2400" dirty="0" smtClean="0">
                <a:latin typeface="Bookman Old Style" panose="02050604050505020204" pitchFamily="18" charset="0"/>
              </a:rPr>
              <a:t>developing </a:t>
            </a:r>
            <a:r>
              <a:rPr lang="en-US" sz="2400" dirty="0">
                <a:latin typeface="Bookman Old Style" panose="02050604050505020204" pitchFamily="18" charset="0"/>
              </a:rPr>
              <a:t>increased use of inquiry-based laboratories and research-based </a:t>
            </a:r>
            <a:r>
              <a:rPr lang="en-US" sz="2400" dirty="0" smtClean="0">
                <a:latin typeface="Bookman Old Style" panose="02050604050505020204" pitchFamily="18" charset="0"/>
              </a:rPr>
              <a:t>courses; </a:t>
            </a:r>
          </a:p>
          <a:p>
            <a:pPr>
              <a:lnSpc>
                <a:spcPts val="1660"/>
              </a:lnSpc>
            </a:pPr>
            <a:endParaRPr lang="en-US" sz="2400" dirty="0" smtClean="0">
              <a:latin typeface="Bookman Old Style" panose="02050604050505020204" pitchFamily="18" charset="0"/>
            </a:endParaRPr>
          </a:p>
          <a:p>
            <a:pPr>
              <a:lnSpc>
                <a:spcPts val="1660"/>
              </a:lnSpc>
            </a:pPr>
            <a:r>
              <a:rPr lang="en-US" sz="2400" dirty="0" smtClean="0">
                <a:latin typeface="Bookman Old Style" panose="02050604050505020204" pitchFamily="18" charset="0"/>
              </a:rPr>
              <a:t>further </a:t>
            </a:r>
            <a:r>
              <a:rPr lang="en-US" sz="2400" dirty="0" smtClean="0">
                <a:latin typeface="Bookman Old Style" panose="02050604050505020204" pitchFamily="18" charset="0"/>
              </a:rPr>
              <a:t>work on </a:t>
            </a:r>
            <a:r>
              <a:rPr lang="en-US" sz="2400" dirty="0" smtClean="0">
                <a:latin typeface="Bookman Old Style" panose="02050604050505020204" pitchFamily="18" charset="0"/>
              </a:rPr>
              <a:t>effective </a:t>
            </a:r>
            <a:r>
              <a:rPr lang="en-US" sz="2400" dirty="0">
                <a:latin typeface="Bookman Old Style" panose="02050604050505020204" pitchFamily="18" charset="0"/>
              </a:rPr>
              <a:t>STEM learning and teaching </a:t>
            </a:r>
          </a:p>
          <a:p>
            <a:pPr>
              <a:lnSpc>
                <a:spcPts val="1660"/>
              </a:lnSpc>
            </a:pPr>
            <a:r>
              <a:rPr lang="en-US" sz="2400" dirty="0">
                <a:latin typeface="Bookman Old Style" panose="02050604050505020204" pitchFamily="18" charset="0"/>
              </a:rPr>
              <a:t>foundational research on STEM teaching and STEM </a:t>
            </a:r>
            <a:r>
              <a:rPr lang="en-US" sz="2400" dirty="0" smtClean="0">
                <a:latin typeface="Bookman Old Style" panose="02050604050505020204" pitchFamily="18" charset="0"/>
              </a:rPr>
              <a:t>learning. </a:t>
            </a:r>
          </a:p>
          <a:p>
            <a:endParaRPr lang="en-US" sz="2400" dirty="0">
              <a:latin typeface="Bookman Old Style" panose="02050604050505020204" pitchFamily="18" charset="0"/>
            </a:endParaRPr>
          </a:p>
          <a:p>
            <a:pPr marL="0" indent="0">
              <a:lnSpc>
                <a:spcPts val="1760"/>
              </a:lnSpc>
              <a:buNone/>
            </a:pPr>
            <a:r>
              <a:rPr lang="en-US" sz="2400" dirty="0" smtClean="0">
                <a:latin typeface="Bookman Old Style" panose="02050604050505020204" pitchFamily="18" charset="0"/>
              </a:rPr>
              <a:t>The </a:t>
            </a:r>
            <a:r>
              <a:rPr lang="en-US" sz="2400" dirty="0">
                <a:latin typeface="Bookman Old Style" panose="02050604050505020204" pitchFamily="18" charset="0"/>
              </a:rPr>
              <a:t>program </a:t>
            </a:r>
            <a:r>
              <a:rPr lang="en-US" sz="2400" dirty="0" smtClean="0">
                <a:latin typeface="Bookman Old Style" panose="02050604050505020204" pitchFamily="18" charset="0"/>
              </a:rPr>
              <a:t>supports efforts </a:t>
            </a:r>
            <a:endParaRPr lang="en-US" sz="2400" dirty="0" smtClean="0">
              <a:latin typeface="Bookman Old Style" panose="02050604050505020204" pitchFamily="18" charset="0"/>
            </a:endParaRPr>
          </a:p>
          <a:p>
            <a:pPr>
              <a:lnSpc>
                <a:spcPts val="1760"/>
              </a:lnSpc>
            </a:pPr>
            <a:r>
              <a:rPr lang="en-US" sz="2400" dirty="0" smtClean="0">
                <a:latin typeface="Bookman Old Style" panose="02050604050505020204" pitchFamily="18" charset="0"/>
              </a:rPr>
              <a:t>that </a:t>
            </a:r>
            <a:r>
              <a:rPr lang="en-US" sz="2400" dirty="0">
                <a:latin typeface="Bookman Old Style" panose="02050604050505020204" pitchFamily="18" charset="0"/>
              </a:rPr>
              <a:t>bring recent advances in </a:t>
            </a:r>
            <a:r>
              <a:rPr lang="en-US" sz="2400" dirty="0" smtClean="0">
                <a:latin typeface="Bookman Old Style" panose="02050604050505020204" pitchFamily="18" charset="0"/>
              </a:rPr>
              <a:t>science &amp; engineering </a:t>
            </a:r>
            <a:r>
              <a:rPr lang="en-US" sz="2400" dirty="0">
                <a:latin typeface="Bookman Old Style" panose="02050604050505020204" pitchFamily="18" charset="0"/>
              </a:rPr>
              <a:t>into undergraduate education and research</a:t>
            </a:r>
          </a:p>
          <a:p>
            <a:pPr>
              <a:lnSpc>
                <a:spcPts val="1760"/>
              </a:lnSpc>
            </a:pPr>
            <a:endParaRPr lang="en-US" sz="2400" dirty="0" smtClean="0">
              <a:latin typeface="Bookman Old Style" panose="02050604050505020204" pitchFamily="18" charset="0"/>
            </a:endParaRPr>
          </a:p>
          <a:p>
            <a:pPr>
              <a:lnSpc>
                <a:spcPts val="1760"/>
              </a:lnSpc>
            </a:pPr>
            <a:r>
              <a:rPr lang="en-US" sz="2400" dirty="0" smtClean="0">
                <a:latin typeface="Bookman Old Style" panose="02050604050505020204" pitchFamily="18" charset="0"/>
              </a:rPr>
              <a:t>provide </a:t>
            </a:r>
            <a:r>
              <a:rPr lang="en-US" sz="2400" dirty="0">
                <a:latin typeface="Bookman Old Style" panose="02050604050505020204" pitchFamily="18" charset="0"/>
              </a:rPr>
              <a:t>all undergraduate students with STEM competencies.</a:t>
            </a:r>
          </a:p>
        </p:txBody>
      </p:sp>
    </p:spTree>
    <p:extLst>
      <p:ext uri="{BB962C8B-B14F-4D97-AF65-F5344CB8AC3E}">
        <p14:creationId xmlns:p14="http://schemas.microsoft.com/office/powerpoint/2010/main" val="34126471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8423"/>
          </a:xfrm>
        </p:spPr>
        <p:txBody>
          <a:bodyPr>
            <a:noAutofit/>
          </a:bodyPr>
          <a:lstStyle/>
          <a:p>
            <a:r>
              <a:rPr lang="en-US" sz="3600" i="1" dirty="0" smtClean="0">
                <a:latin typeface="Bookman Old Style" panose="02050604050505020204" pitchFamily="18" charset="0"/>
              </a:rPr>
              <a:t>IUSE: EHR </a:t>
            </a:r>
            <a:r>
              <a:rPr lang="en-US" sz="3600" dirty="0" smtClean="0">
                <a:latin typeface="Bookman Old Style" panose="02050604050505020204" pitchFamily="18" charset="0"/>
              </a:rPr>
              <a:t/>
            </a:r>
            <a:br>
              <a:rPr lang="en-US" sz="3600" dirty="0" smtClean="0">
                <a:latin typeface="Bookman Old Style" panose="02050604050505020204" pitchFamily="18" charset="0"/>
              </a:rPr>
            </a:br>
            <a:r>
              <a:rPr lang="en-US" sz="3200" dirty="0" smtClean="0">
                <a:latin typeface="Bookman Old Style" panose="02050604050505020204" pitchFamily="18" charset="0"/>
              </a:rPr>
              <a:t>FY2016 program calls for proposals to:</a:t>
            </a:r>
            <a:endParaRPr lang="en-US" sz="3200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1296"/>
            <a:ext cx="8229600" cy="4840356"/>
          </a:xfrm>
        </p:spPr>
        <p:txBody>
          <a:bodyPr>
            <a:noAutofit/>
          </a:bodyPr>
          <a:lstStyle/>
          <a:p>
            <a:r>
              <a:rPr lang="en-US" sz="2000" dirty="0">
                <a:latin typeface="Bookman Old Style" panose="02050604050505020204" pitchFamily="18" charset="0"/>
              </a:rPr>
              <a:t>use and build evidence about improved STEM instructional practices;</a:t>
            </a:r>
          </a:p>
          <a:p>
            <a:r>
              <a:rPr lang="en-US" sz="2000" dirty="0">
                <a:latin typeface="Bookman Old Style" panose="02050604050505020204" pitchFamily="18" charset="0"/>
              </a:rPr>
              <a:t>design and study innovative learning opportunities, including cyberlearning;</a:t>
            </a:r>
          </a:p>
          <a:p>
            <a:r>
              <a:rPr lang="en-US" sz="2000" dirty="0">
                <a:latin typeface="Bookman Old Style" panose="02050604050505020204" pitchFamily="18" charset="0"/>
              </a:rPr>
              <a:t>create, implement, and test program, curricular, course, and technology-driven models;</a:t>
            </a:r>
          </a:p>
          <a:p>
            <a:r>
              <a:rPr lang="en-US" sz="2000" dirty="0">
                <a:latin typeface="Bookman Old Style" panose="02050604050505020204" pitchFamily="18" charset="0"/>
              </a:rPr>
              <a:t>develop, implement, and test creative approaches for adoption of education research into disciplinary teachings;</a:t>
            </a:r>
          </a:p>
          <a:p>
            <a:r>
              <a:rPr lang="en-US" sz="2000" dirty="0">
                <a:latin typeface="Bookman Old Style" panose="02050604050505020204" pitchFamily="18" charset="0"/>
              </a:rPr>
              <a:t>develop and validate assessments/metrics for undergraduate STEM learning and instructional practice; and</a:t>
            </a:r>
          </a:p>
          <a:p>
            <a:r>
              <a:rPr lang="en-US" sz="2000" dirty="0">
                <a:latin typeface="Bookman Old Style" panose="02050604050505020204" pitchFamily="18" charset="0"/>
              </a:rPr>
              <a:t>conduct fundamental research on issues of undergraduate STEM teaching and learning.</a:t>
            </a:r>
          </a:p>
        </p:txBody>
      </p:sp>
    </p:spTree>
    <p:extLst>
      <p:ext uri="{BB962C8B-B14F-4D97-AF65-F5344CB8AC3E}">
        <p14:creationId xmlns:p14="http://schemas.microsoft.com/office/powerpoint/2010/main" val="243381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0" i="1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rial"/>
              </a:rPr>
              <a:t>IUSE: EHR </a:t>
            </a:r>
            <a:r>
              <a:rPr lang="en-US" sz="28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rial"/>
              </a:rPr>
              <a:t/>
            </a:r>
            <a:br>
              <a:rPr lang="en-US" sz="28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rial"/>
              </a:rPr>
            </a:br>
            <a:r>
              <a:rPr lang="en-US" sz="28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rial"/>
              </a:rPr>
              <a:t>Program Tracks </a:t>
            </a:r>
            <a:r>
              <a:rPr lang="en-US" sz="2800" dirty="0" smtClean="0">
                <a:latin typeface="Bookman Old Style" panose="02050604050505020204" pitchFamily="18" charset="0"/>
                <a:cs typeface="Arial"/>
              </a:rPr>
              <a:t>and Funding T</a:t>
            </a:r>
            <a:r>
              <a:rPr lang="en-US" sz="28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rial"/>
              </a:rPr>
              <a:t>iers</a:t>
            </a:r>
            <a:endParaRPr lang="en-US" sz="2800" b="0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2400" dirty="0">
                <a:latin typeface="Bookman Old Style" panose="02050604050505020204" pitchFamily="18" charset="0"/>
                <a:cs typeface="Arial"/>
              </a:rPr>
              <a:t>Engaged Student Learning Track</a:t>
            </a:r>
          </a:p>
          <a:p>
            <a:pPr lvl="1"/>
            <a:r>
              <a:rPr lang="en-US" sz="2000" dirty="0">
                <a:latin typeface="Bookman Old Style" panose="02050604050505020204" pitchFamily="18" charset="0"/>
                <a:cs typeface="Arial"/>
              </a:rPr>
              <a:t>Exploration and Design </a:t>
            </a:r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Tier (</a:t>
            </a:r>
            <a:r>
              <a:rPr lang="en-US" sz="2000" dirty="0">
                <a:latin typeface="Bookman Old Style" panose="02050604050505020204" pitchFamily="18" charset="0"/>
                <a:cs typeface="Arial"/>
              </a:rPr>
              <a:t>up to $300K, 3 years)</a:t>
            </a:r>
          </a:p>
          <a:p>
            <a:pPr lvl="1"/>
            <a:r>
              <a:rPr lang="en-US" sz="2000" dirty="0">
                <a:latin typeface="Bookman Old Style" panose="02050604050505020204" pitchFamily="18" charset="0"/>
                <a:cs typeface="Arial"/>
              </a:rPr>
              <a:t>Development and Implementation Tier – Level l  (up to $600K, 3 years)      </a:t>
            </a:r>
          </a:p>
          <a:p>
            <a:pPr lvl="1"/>
            <a:r>
              <a:rPr lang="en-US" sz="2000" dirty="0">
                <a:latin typeface="Bookman Old Style" panose="02050604050505020204" pitchFamily="18" charset="0"/>
                <a:cs typeface="Arial"/>
              </a:rPr>
              <a:t>Development and Implementation Tier – </a:t>
            </a:r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Level II </a:t>
            </a:r>
            <a:r>
              <a:rPr lang="en-US" sz="2000" dirty="0">
                <a:latin typeface="Bookman Old Style" panose="02050604050505020204" pitchFamily="18" charset="0"/>
                <a:cs typeface="Arial"/>
              </a:rPr>
              <a:t>($601K-$2M, 5 years)</a:t>
            </a:r>
          </a:p>
          <a:p>
            <a:pPr lvl="1"/>
            <a:endParaRPr lang="en-US" sz="2000" dirty="0">
              <a:latin typeface="Bookman Old Style" panose="02050604050505020204" pitchFamily="18" charset="0"/>
              <a:cs typeface="Arial"/>
            </a:endParaRPr>
          </a:p>
          <a:p>
            <a:pPr lvl="0"/>
            <a:r>
              <a:rPr lang="en-US" sz="2400" dirty="0">
                <a:latin typeface="Bookman Old Style" panose="02050604050505020204" pitchFamily="18" charset="0"/>
                <a:cs typeface="Arial"/>
              </a:rPr>
              <a:t>Institutional and Community Transformation Track</a:t>
            </a:r>
          </a:p>
          <a:p>
            <a:pPr lvl="1"/>
            <a:r>
              <a:rPr lang="en-US" sz="2000" dirty="0">
                <a:latin typeface="Bookman Old Style" panose="02050604050505020204" pitchFamily="18" charset="0"/>
                <a:cs typeface="Arial"/>
              </a:rPr>
              <a:t>Exploration and </a:t>
            </a:r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Design Tier </a:t>
            </a:r>
            <a:r>
              <a:rPr lang="en-US" sz="2000" dirty="0">
                <a:latin typeface="Bookman Old Style" panose="02050604050505020204" pitchFamily="18" charset="0"/>
                <a:cs typeface="Arial"/>
              </a:rPr>
              <a:t>(up to $300K, 3 years)</a:t>
            </a:r>
          </a:p>
          <a:p>
            <a:pPr lvl="1"/>
            <a:r>
              <a:rPr lang="en-US" sz="2000" dirty="0">
                <a:latin typeface="Bookman Old Style" panose="02050604050505020204" pitchFamily="18" charset="0"/>
                <a:cs typeface="Arial"/>
              </a:rPr>
              <a:t>Development and Implementation Tier  -- (up to $3M, 5 years)    </a:t>
            </a:r>
          </a:p>
          <a:p>
            <a:pPr lvl="1"/>
            <a:endParaRPr lang="en-US" sz="2000" dirty="0">
              <a:latin typeface="Bookman Old Style" panose="02050604050505020204" pitchFamily="18" charset="0"/>
              <a:cs typeface="Arial"/>
            </a:endParaRPr>
          </a:p>
          <a:p>
            <a:r>
              <a:rPr lang="en-US" sz="2400" i="1" dirty="0">
                <a:latin typeface="Bookman Old Style" panose="02050604050505020204" pitchFamily="18" charset="0"/>
                <a:cs typeface="Arial"/>
              </a:rPr>
              <a:t>Research studies may be submitted to either Track</a:t>
            </a:r>
          </a:p>
          <a:p>
            <a:endParaRPr lang="en-US" sz="2400" i="1" dirty="0">
              <a:latin typeface="Bookman Old Style" panose="02050604050505020204" pitchFamily="18" charset="0"/>
              <a:cs typeface="Arial"/>
            </a:endParaRPr>
          </a:p>
          <a:p>
            <a:r>
              <a:rPr lang="en-US" sz="2400" i="1" dirty="0">
                <a:latin typeface="Bookman Old Style" panose="02050604050505020204" pitchFamily="18" charset="0"/>
                <a:cs typeface="Arial"/>
              </a:rPr>
              <a:t>Workshop and conference proposals</a:t>
            </a:r>
            <a:r>
              <a:rPr lang="en-US" sz="2400" dirty="0">
                <a:latin typeface="Bookman Old Style" panose="02050604050505020204" pitchFamily="18" charset="0"/>
                <a:cs typeface="Arial"/>
              </a:rPr>
              <a:t> are encouraged </a:t>
            </a:r>
          </a:p>
          <a:p>
            <a:endParaRPr lang="en-US" sz="2400" b="0" kern="1200" dirty="0" smtClean="0">
              <a:solidFill>
                <a:schemeClr val="tx1"/>
              </a:solidFill>
              <a:effectLst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9916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The first focal point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US" sz="4400" dirty="0" smtClean="0">
                <a:latin typeface="Bookman Old Style" panose="02050604050505020204" pitchFamily="18" charset="0"/>
                <a:cs typeface="Arial"/>
              </a:rPr>
              <a:t>Engaged Student Learning Track</a:t>
            </a:r>
            <a:endParaRPr lang="en-US" sz="4400" dirty="0">
              <a:latin typeface="Bookman Old Style" panose="02050604050505020204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6931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89" y="274638"/>
            <a:ext cx="8800352" cy="658812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sz="3600" i="1" dirty="0" smtClean="0">
                <a:latin typeface="Bookman Old Style" panose="02050604050505020204" pitchFamily="18" charset="0"/>
                <a:cs typeface="Arial"/>
              </a:rPr>
              <a:t>IUSE: EHR </a:t>
            </a:r>
            <a:r>
              <a:rPr lang="en-US" sz="3600" dirty="0" smtClean="0">
                <a:latin typeface="Bookman Old Style" panose="02050604050505020204" pitchFamily="18" charset="0"/>
                <a:cs typeface="Arial"/>
              </a:rPr>
              <a:t/>
            </a:r>
            <a:br>
              <a:rPr lang="en-US" sz="3600" dirty="0" smtClean="0">
                <a:latin typeface="Bookman Old Style" panose="02050604050505020204" pitchFamily="18" charset="0"/>
                <a:cs typeface="Arial"/>
              </a:rPr>
            </a:br>
            <a:r>
              <a:rPr lang="en-US" dirty="0" smtClean="0">
                <a:latin typeface="Bookman Old Style" panose="02050604050505020204" pitchFamily="18" charset="0"/>
                <a:cs typeface="Arial"/>
              </a:rPr>
              <a:t>Engaged Student Learning Track</a:t>
            </a:r>
            <a:endParaRPr lang="en-US" sz="3600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5107"/>
            <a:ext cx="8229600" cy="4839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latin typeface="Bookman Old Style" panose="02050604050505020204" pitchFamily="18" charset="0"/>
                <a:cs typeface="Arial"/>
              </a:rPr>
              <a:t>Engaged Student Learning track </a:t>
            </a:r>
            <a:r>
              <a:rPr lang="en-US" sz="2800" dirty="0">
                <a:latin typeface="Bookman Old Style" panose="02050604050505020204" pitchFamily="18" charset="0"/>
                <a:cs typeface="Arial"/>
              </a:rPr>
              <a:t>p</a:t>
            </a:r>
            <a:r>
              <a:rPr lang="en-US" sz="2800" dirty="0" smtClean="0">
                <a:latin typeface="Bookman Old Style" panose="02050604050505020204" pitchFamily="18" charset="0"/>
                <a:cs typeface="Arial"/>
              </a:rPr>
              <a:t>rojects </a:t>
            </a:r>
          </a:p>
          <a:p>
            <a:pPr marL="0" indent="0">
              <a:buNone/>
            </a:pPr>
            <a:endParaRPr lang="en-US" sz="2000" dirty="0" smtClean="0">
              <a:latin typeface="Bookman Old Style" panose="02050604050505020204" pitchFamily="18" charset="0"/>
              <a:cs typeface="Arial"/>
            </a:endParaRPr>
          </a:p>
          <a:p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Focus </a:t>
            </a:r>
            <a:r>
              <a:rPr lang="en-US" sz="2400" dirty="0">
                <a:latin typeface="Bookman Old Style" panose="02050604050505020204" pitchFamily="18" charset="0"/>
                <a:cs typeface="Arial"/>
              </a:rPr>
              <a:t>on design, development, and research </a:t>
            </a:r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studies</a:t>
            </a:r>
          </a:p>
          <a:p>
            <a:pPr marL="0" indent="0">
              <a:buNone/>
            </a:pPr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 </a:t>
            </a:r>
          </a:p>
          <a:p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Involve </a:t>
            </a:r>
            <a:r>
              <a:rPr lang="en-US" sz="2400" dirty="0">
                <a:latin typeface="Bookman Old Style" panose="02050604050505020204" pitchFamily="18" charset="0"/>
                <a:cs typeface="Arial"/>
              </a:rPr>
              <a:t>the creation, exploration, or implementation of tools, resources, and models that show </a:t>
            </a:r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promise to</a:t>
            </a:r>
          </a:p>
          <a:p>
            <a:pPr lvl="1"/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increase </a:t>
            </a:r>
            <a:r>
              <a:rPr lang="en-US" sz="2000" dirty="0">
                <a:latin typeface="Bookman Old Style" panose="02050604050505020204" pitchFamily="18" charset="0"/>
                <a:cs typeface="Arial"/>
              </a:rPr>
              <a:t>engagement </a:t>
            </a:r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in STEM </a:t>
            </a:r>
            <a:r>
              <a:rPr lang="en-US" sz="2000" dirty="0">
                <a:latin typeface="Bookman Old Style" panose="02050604050505020204" pitchFamily="18" charset="0"/>
                <a:cs typeface="Arial"/>
              </a:rPr>
              <a:t>learning </a:t>
            </a:r>
            <a:endParaRPr lang="en-US" sz="2000" dirty="0" smtClean="0">
              <a:latin typeface="Bookman Old Style" panose="02050604050505020204" pitchFamily="18" charset="0"/>
              <a:cs typeface="Arial"/>
            </a:endParaRPr>
          </a:p>
          <a:p>
            <a:pPr lvl="1"/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lead </a:t>
            </a:r>
            <a:r>
              <a:rPr lang="en-US" sz="2000" dirty="0">
                <a:latin typeface="Bookman Old Style" panose="02050604050505020204" pitchFamily="18" charset="0"/>
                <a:cs typeface="Arial"/>
              </a:rPr>
              <a:t>to measurable and lasting learning </a:t>
            </a:r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gains</a:t>
            </a:r>
          </a:p>
          <a:p>
            <a:pPr lvl="1"/>
            <a:endParaRPr lang="en-US" sz="2000" dirty="0" smtClean="0">
              <a:latin typeface="Bookman Old Style" panose="02050604050505020204" pitchFamily="18" charset="0"/>
              <a:cs typeface="Arial"/>
            </a:endParaRPr>
          </a:p>
          <a:p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Reflect </a:t>
            </a:r>
            <a:r>
              <a:rPr lang="en-US" sz="2400" dirty="0">
                <a:latin typeface="Bookman Old Style" panose="02050604050505020204" pitchFamily="18" charset="0"/>
                <a:cs typeface="Arial"/>
              </a:rPr>
              <a:t>disciplinary differences in needs and </a:t>
            </a:r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priorities </a:t>
            </a:r>
            <a:endParaRPr lang="en-US" sz="2400" dirty="0">
              <a:latin typeface="Bookman Old Style" panose="02050604050505020204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1659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1654"/>
            <a:ext cx="9144000" cy="806450"/>
          </a:xfrm>
        </p:spPr>
        <p:txBody>
          <a:bodyPr>
            <a:noAutofit/>
          </a:bodyPr>
          <a:lstStyle/>
          <a:p>
            <a:pPr marL="0" indent="0"/>
            <a:r>
              <a:rPr lang="en-US" sz="4000" dirty="0" smtClean="0">
                <a:latin typeface="Bookman Old Style" panose="02050604050505020204" pitchFamily="18" charset="0"/>
                <a:cs typeface="Arial"/>
              </a:rPr>
              <a:t>Engaged </a:t>
            </a:r>
            <a:r>
              <a:rPr lang="en-US" sz="4000" dirty="0">
                <a:latin typeface="Bookman Old Style" panose="02050604050505020204" pitchFamily="18" charset="0"/>
                <a:cs typeface="Arial"/>
              </a:rPr>
              <a:t>Student Learning </a:t>
            </a:r>
            <a:r>
              <a:rPr lang="en-US" sz="4000" dirty="0" smtClean="0">
                <a:latin typeface="Bookman Old Style" panose="02050604050505020204" pitchFamily="18" charset="0"/>
                <a:cs typeface="Arial"/>
              </a:rPr>
              <a:t>Track</a:t>
            </a:r>
            <a:br>
              <a:rPr lang="en-US" sz="4000" dirty="0" smtClean="0">
                <a:latin typeface="Bookman Old Style" panose="02050604050505020204" pitchFamily="18" charset="0"/>
                <a:cs typeface="Arial"/>
              </a:rPr>
            </a:br>
            <a:endParaRPr lang="en-US" sz="4000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1733"/>
            <a:ext cx="8229600" cy="453443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ookman Old Style" panose="02050604050505020204" pitchFamily="18" charset="0"/>
                <a:cs typeface="Arial"/>
              </a:rPr>
              <a:t>Collaborations are encouraged among</a:t>
            </a:r>
          </a:p>
          <a:p>
            <a:pPr lvl="1"/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STEM </a:t>
            </a:r>
            <a:r>
              <a:rPr lang="en-US" sz="2400" dirty="0">
                <a:latin typeface="Bookman Old Style" panose="02050604050505020204" pitchFamily="18" charset="0"/>
                <a:cs typeface="Arial"/>
              </a:rPr>
              <a:t>disciplinary </a:t>
            </a:r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researchers</a:t>
            </a:r>
          </a:p>
          <a:p>
            <a:pPr lvl="1"/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Education researchers</a:t>
            </a:r>
          </a:p>
          <a:p>
            <a:pPr lvl="1"/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Cognitive scientists</a:t>
            </a:r>
          </a:p>
          <a:p>
            <a:pPr lvl="1"/>
            <a:endParaRPr lang="en-US" sz="2400" dirty="0" smtClean="0">
              <a:latin typeface="Bookman Old Style" panose="02050604050505020204" pitchFamily="18" charset="0"/>
              <a:cs typeface="Arial"/>
            </a:endParaRPr>
          </a:p>
          <a:p>
            <a:r>
              <a:rPr lang="en-US" sz="2800" dirty="0" smtClean="0">
                <a:latin typeface="Bookman Old Style" panose="02050604050505020204" pitchFamily="18" charset="0"/>
                <a:cs typeface="Arial"/>
              </a:rPr>
              <a:t>Such collaborations should</a:t>
            </a:r>
          </a:p>
          <a:p>
            <a:pPr lvl="1"/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Leverage </a:t>
            </a:r>
            <a:r>
              <a:rPr lang="en-US" sz="2400" dirty="0">
                <a:latin typeface="Bookman Old Style" panose="02050604050505020204" pitchFamily="18" charset="0"/>
                <a:cs typeface="Arial"/>
              </a:rPr>
              <a:t>what is known about how people learn </a:t>
            </a:r>
            <a:endParaRPr lang="en-US" sz="2400" dirty="0" smtClean="0">
              <a:latin typeface="Bookman Old Style" panose="02050604050505020204" pitchFamily="18" charset="0"/>
              <a:cs typeface="Arial"/>
            </a:endParaRPr>
          </a:p>
          <a:p>
            <a:pPr lvl="1"/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Contribute </a:t>
            </a:r>
            <a:r>
              <a:rPr lang="en-US" sz="2400" dirty="0">
                <a:latin typeface="Bookman Old Style" panose="02050604050505020204" pitchFamily="18" charset="0"/>
                <a:cs typeface="Arial"/>
              </a:rPr>
              <a:t>to the growth of that body of </a:t>
            </a:r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knowledge </a:t>
            </a:r>
            <a:endParaRPr lang="en-US" sz="2400" dirty="0">
              <a:latin typeface="Bookman Old Style" panose="02050604050505020204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07780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29" y="274638"/>
            <a:ext cx="8904942" cy="1143000"/>
          </a:xfrm>
        </p:spPr>
        <p:txBody>
          <a:bodyPr>
            <a:noAutofit/>
          </a:bodyPr>
          <a:lstStyle/>
          <a:p>
            <a:pPr lvl="0"/>
            <a:r>
              <a:rPr lang="en-US" sz="3600" i="1" dirty="0" smtClean="0">
                <a:latin typeface="Bookman Old Style" panose="02050604050505020204" pitchFamily="18" charset="0"/>
                <a:cs typeface="Arial"/>
              </a:rPr>
              <a:t>Engaged Student Learning</a:t>
            </a:r>
            <a:r>
              <a:rPr lang="en-US" sz="3600" b="0" i="1" u="none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rial"/>
              </a:rPr>
              <a:t> Track:</a:t>
            </a:r>
            <a:r>
              <a:rPr lang="en-US" sz="2400" b="0" i="1" dirty="0" smtClean="0">
                <a:latin typeface="Bookman Old Style" panose="02050604050505020204" pitchFamily="18" charset="0"/>
                <a:cs typeface="Arial"/>
              </a:rPr>
              <a:t/>
            </a:r>
            <a:br>
              <a:rPr lang="en-US" sz="2400" b="0" i="1" dirty="0" smtClean="0">
                <a:latin typeface="Bookman Old Style" panose="02050604050505020204" pitchFamily="18" charset="0"/>
                <a:cs typeface="Arial"/>
              </a:rPr>
            </a:br>
            <a:r>
              <a:rPr lang="en-US" sz="4000" b="0" dirty="0" smtClean="0">
                <a:latin typeface="Bookman Old Style" panose="02050604050505020204" pitchFamily="18" charset="0"/>
                <a:cs typeface="Arial"/>
              </a:rPr>
              <a:t>Expectations</a:t>
            </a:r>
            <a:endParaRPr lang="en-US" sz="4000" b="0" u="none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529" y="1600201"/>
            <a:ext cx="8904941" cy="372130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US" sz="4000" b="1" kern="1200" dirty="0" smtClean="0">
              <a:solidFill>
                <a:schemeClr val="tx1"/>
              </a:solidFill>
              <a:effectLst/>
              <a:latin typeface="Bookman Old Style" panose="02050604050505020204" pitchFamily="18" charset="0"/>
              <a:cs typeface="Arial"/>
            </a:endParaRPr>
          </a:p>
          <a:p>
            <a:pPr marL="0" lvl="0" indent="0" algn="ctr">
              <a:buNone/>
            </a:pPr>
            <a:r>
              <a:rPr lang="en-US" sz="4000" kern="1200" dirty="0" smtClean="0"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/>
              </a:rPr>
              <a:t>Projects are expected to be both </a:t>
            </a:r>
            <a:r>
              <a:rPr lang="en-US" sz="4000" i="1" kern="1200" dirty="0" smtClean="0">
                <a:solidFill>
                  <a:srgbClr val="FF0000"/>
                </a:solidFill>
                <a:effectLst/>
                <a:latin typeface="Bookman Old Style" panose="02050604050505020204" pitchFamily="18" charset="0"/>
                <a:cs typeface="Arial"/>
              </a:rPr>
              <a:t>knowledge-based </a:t>
            </a:r>
            <a:r>
              <a:rPr lang="en-US" sz="4000" kern="1200" dirty="0" smtClean="0"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/>
              </a:rPr>
              <a:t>and </a:t>
            </a:r>
            <a:r>
              <a:rPr lang="en-US" sz="4000" i="1" kern="1200" dirty="0" smtClean="0">
                <a:solidFill>
                  <a:srgbClr val="FF0000"/>
                </a:solidFill>
                <a:effectLst/>
                <a:latin typeface="Bookman Old Style" panose="02050604050505020204" pitchFamily="18" charset="0"/>
                <a:cs typeface="Arial"/>
              </a:rPr>
              <a:t>knowledge-generating</a:t>
            </a:r>
            <a:endParaRPr lang="en-US" sz="4000" i="1" kern="1200" dirty="0" smtClean="0">
              <a:solidFill>
                <a:srgbClr val="FF0000"/>
              </a:solidFill>
              <a:effectLst/>
              <a:latin typeface="Bookman Old Style" panose="02050604050505020204" pitchFamily="18" charset="0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0813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53" y="258990"/>
            <a:ext cx="8830235" cy="1143000"/>
          </a:xfrm>
        </p:spPr>
        <p:txBody>
          <a:bodyPr>
            <a:normAutofit/>
          </a:bodyPr>
          <a:lstStyle/>
          <a:p>
            <a:pPr lvl="0"/>
            <a:r>
              <a:rPr lang="en-US" sz="3200" i="1" dirty="0">
                <a:latin typeface="Bookman Old Style" panose="02050604050505020204" pitchFamily="18" charset="0"/>
                <a:cs typeface="Arial"/>
              </a:rPr>
              <a:t>Engaged Student Learning </a:t>
            </a:r>
            <a:r>
              <a:rPr lang="en-US" sz="3200" i="1" dirty="0" smtClean="0">
                <a:latin typeface="Bookman Old Style" panose="02050604050505020204" pitchFamily="18" charset="0"/>
                <a:cs typeface="Arial"/>
              </a:rPr>
              <a:t>Track:</a:t>
            </a:r>
            <a:r>
              <a:rPr lang="en-US" sz="3200" dirty="0" smtClean="0">
                <a:latin typeface="Bookman Old Style" panose="02050604050505020204" pitchFamily="18" charset="0"/>
                <a:cs typeface="Arial"/>
              </a:rPr>
              <a:t> </a:t>
            </a:r>
            <a:br>
              <a:rPr lang="en-US" sz="3200" dirty="0" smtClean="0">
                <a:latin typeface="Bookman Old Style" panose="02050604050505020204" pitchFamily="18" charset="0"/>
                <a:cs typeface="Arial"/>
              </a:rPr>
            </a:br>
            <a:r>
              <a:rPr lang="en-US" sz="36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rial"/>
              </a:rPr>
              <a:t>Exploration and Design Projects </a:t>
            </a:r>
            <a:endParaRPr lang="en-US" sz="3200" b="0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8155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2000" b="0" dirty="0">
                <a:latin typeface="Bookman Old Style" panose="02050604050505020204" pitchFamily="18" charset="0"/>
                <a:ea typeface="+mj-ea"/>
                <a:cs typeface="Arial"/>
              </a:rPr>
              <a:t>S</a:t>
            </a:r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mall-scale efforts 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rgbClr val="FF0000"/>
                </a:solidFill>
                <a:latin typeface="Bookman Old Style" panose="02050604050505020204" pitchFamily="18" charset="0"/>
                <a:ea typeface="+mj-ea"/>
                <a:cs typeface="Arial"/>
              </a:rPr>
              <a:t>Deadline of November 2, 2016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latin typeface="Bookman Old Style" panose="02050604050505020204" pitchFamily="18" charset="0"/>
                <a:ea typeface="+mj-ea"/>
                <a:cs typeface="Arial"/>
              </a:rPr>
              <a:t>Budgets up to $300,000 (including indirect costs)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latin typeface="Bookman Old Style" panose="02050604050505020204" pitchFamily="18" charset="0"/>
                <a:ea typeface="+mj-ea"/>
                <a:cs typeface="Arial"/>
              </a:rPr>
              <a:t>Maximum duration of 3 years</a:t>
            </a:r>
          </a:p>
          <a:p>
            <a:pPr lvl="1">
              <a:spcBef>
                <a:spcPts val="0"/>
              </a:spcBef>
            </a:pPr>
            <a:endParaRPr lang="en-US" sz="1200" b="0" kern="1200" dirty="0" smtClean="0">
              <a:solidFill>
                <a:schemeClr val="tx1"/>
              </a:solidFill>
              <a:effectLst/>
              <a:latin typeface="Bookman Old Style" panose="02050604050505020204" pitchFamily="18" charset="0"/>
              <a:ea typeface="+mj-ea"/>
              <a:cs typeface="Arial"/>
            </a:endParaRPr>
          </a:p>
          <a:p>
            <a:pPr lvl="0">
              <a:spcBef>
                <a:spcPts val="0"/>
              </a:spcBef>
            </a:pPr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These projects may seek to</a:t>
            </a:r>
          </a:p>
          <a:p>
            <a:pPr lvl="1">
              <a:spcBef>
                <a:spcPts val="0"/>
              </a:spcBef>
            </a:pPr>
            <a:r>
              <a:rPr lang="en-US" sz="18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Pose and investigate new  interventions, </a:t>
            </a:r>
            <a:r>
              <a:rPr lang="en-US" sz="1800" dirty="0" smtClean="0">
                <a:latin typeface="Bookman Old Style" panose="02050604050505020204" pitchFamily="18" charset="0"/>
                <a:ea typeface="+mj-ea"/>
                <a:cs typeface="Arial"/>
              </a:rPr>
              <a:t>teaching materials,</a:t>
            </a:r>
            <a:r>
              <a:rPr lang="en-US" sz="18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 or instructional strategies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latin typeface="Bookman Old Style" panose="02050604050505020204" pitchFamily="18" charset="0"/>
                <a:ea typeface="+mj-ea"/>
                <a:cs typeface="Arial"/>
              </a:rPr>
              <a:t>Pose and investigate new methods of assessing student learning and achievement</a:t>
            </a:r>
            <a:endParaRPr lang="en-US" sz="1800" b="0" kern="1200" dirty="0" smtClean="0">
              <a:solidFill>
                <a:schemeClr val="tx1"/>
              </a:solidFill>
              <a:effectLst/>
              <a:latin typeface="Bookman Old Style" panose="02050604050505020204" pitchFamily="18" charset="0"/>
              <a:ea typeface="+mj-ea"/>
              <a:cs typeface="Arial"/>
            </a:endParaRPr>
          </a:p>
          <a:p>
            <a:pPr lvl="1">
              <a:spcBef>
                <a:spcPts val="0"/>
              </a:spcBef>
            </a:pPr>
            <a:r>
              <a:rPr lang="en-US" sz="18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Adapt and implement strategies that have proven effective at other institutions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latin typeface="Bookman Old Style" panose="02050604050505020204" pitchFamily="18" charset="0"/>
                <a:ea typeface="+mj-ea"/>
                <a:cs typeface="Arial"/>
              </a:rPr>
              <a:t>Many others </a:t>
            </a:r>
            <a:r>
              <a:rPr lang="en-US" sz="1800" dirty="0" smtClean="0">
                <a:latin typeface="Bookman Old Style" panose="02050604050505020204" pitchFamily="18" charset="0"/>
                <a:cs typeface="Arial"/>
              </a:rPr>
              <a:t>consistent </a:t>
            </a:r>
            <a:r>
              <a:rPr lang="en-US" sz="1800" dirty="0">
                <a:latin typeface="Bookman Old Style" panose="02050604050505020204" pitchFamily="18" charset="0"/>
                <a:cs typeface="Arial"/>
              </a:rPr>
              <a:t>with </a:t>
            </a:r>
            <a:r>
              <a:rPr lang="en-US" sz="1800" dirty="0" smtClean="0">
                <a:latin typeface="Bookman Old Style" panose="02050604050505020204" pitchFamily="18" charset="0"/>
                <a:cs typeface="Arial"/>
              </a:rPr>
              <a:t>IUSE: EHR </a:t>
            </a:r>
            <a:r>
              <a:rPr lang="en-US" sz="1800" dirty="0">
                <a:latin typeface="Bookman Old Style" panose="02050604050505020204" pitchFamily="18" charset="0"/>
                <a:cs typeface="Arial"/>
              </a:rPr>
              <a:t>Program goals</a:t>
            </a:r>
          </a:p>
          <a:p>
            <a:pPr lvl="1">
              <a:spcBef>
                <a:spcPts val="0"/>
              </a:spcBef>
            </a:pPr>
            <a:endParaRPr lang="en-US" sz="1200" b="0" kern="1200" dirty="0" smtClean="0">
              <a:solidFill>
                <a:schemeClr val="tx1"/>
              </a:solidFill>
              <a:effectLst/>
              <a:latin typeface="Bookman Old Style" panose="02050604050505020204" pitchFamily="18" charset="0"/>
              <a:ea typeface="+mj-ea"/>
              <a:cs typeface="Arial"/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latin typeface="Bookman Old Style" panose="02050604050505020204" pitchFamily="18" charset="0"/>
                <a:ea typeface="+mj-ea"/>
                <a:cs typeface="Arial"/>
              </a:rPr>
              <a:t>E</a:t>
            </a:r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xpected to contribute to the body of knowledge about </a:t>
            </a:r>
          </a:p>
          <a:p>
            <a:pPr lvl="1">
              <a:spcBef>
                <a:spcPts val="0"/>
              </a:spcBef>
            </a:pPr>
            <a:r>
              <a:rPr lang="en-US" sz="18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STEM teaching and learning , and/or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latin typeface="Bookman Old Style" panose="02050604050505020204" pitchFamily="18" charset="0"/>
                <a:ea typeface="+mj-ea"/>
                <a:cs typeface="Arial"/>
              </a:rPr>
              <a:t>e</a:t>
            </a:r>
            <a:r>
              <a:rPr lang="en-US" sz="18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ffective means to broader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334941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173" y="274638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US" sz="3200" b="0" i="1" dirty="0">
                <a:latin typeface="Bookman Old Style" panose="02050604050505020204" pitchFamily="18" charset="0"/>
                <a:cs typeface="Arial"/>
              </a:rPr>
              <a:t>Engaged Student Learning </a:t>
            </a:r>
            <a:r>
              <a:rPr lang="en-US" sz="3200" b="0" i="1" dirty="0" smtClean="0">
                <a:latin typeface="Bookman Old Style" panose="02050604050505020204" pitchFamily="18" charset="0"/>
                <a:cs typeface="Arial"/>
              </a:rPr>
              <a:t>Track: </a:t>
            </a:r>
            <a:r>
              <a:rPr lang="en-US" sz="3200" b="0" dirty="0" smtClean="0">
                <a:latin typeface="Bookman Old Style" panose="02050604050505020204" pitchFamily="18" charset="0"/>
                <a:cs typeface="Arial"/>
              </a:rPr>
              <a:t/>
            </a:r>
            <a:br>
              <a:rPr lang="en-US" sz="3200" b="0" dirty="0" smtClean="0">
                <a:latin typeface="Bookman Old Style" panose="02050604050505020204" pitchFamily="18" charset="0"/>
                <a:cs typeface="Arial"/>
              </a:rPr>
            </a:br>
            <a:r>
              <a:rPr lang="en-US" sz="36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rial"/>
              </a:rPr>
              <a:t>Design &amp; Development – </a:t>
            </a:r>
            <a:r>
              <a:rPr lang="en-US" sz="3600" b="0" kern="1200" dirty="0" smtClean="0">
                <a:effectLst/>
                <a:latin typeface="Bookman Old Style" panose="02050604050505020204" pitchFamily="18" charset="0"/>
                <a:cs typeface="Arial"/>
              </a:rPr>
              <a:t>Level I</a:t>
            </a:r>
            <a:endParaRPr lang="en-US" sz="3600" b="0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0" dirty="0" smtClean="0">
                <a:latin typeface="Bookman Old Style" panose="02050604050505020204" pitchFamily="18" charset="0"/>
                <a:ea typeface="+mj-ea"/>
                <a:cs typeface="Arial"/>
              </a:rPr>
              <a:t>Larger projects</a:t>
            </a:r>
          </a:p>
          <a:p>
            <a:pPr lvl="1"/>
            <a:r>
              <a:rPr lang="en-US" sz="2000" b="0" dirty="0" smtClean="0">
                <a:solidFill>
                  <a:srgbClr val="FF0000"/>
                </a:solidFill>
                <a:latin typeface="Bookman Old Style" panose="02050604050505020204" pitchFamily="18" charset="0"/>
                <a:ea typeface="+mj-ea"/>
                <a:cs typeface="Arial"/>
              </a:rPr>
              <a:t>Deadline of </a:t>
            </a:r>
            <a:r>
              <a:rPr lang="en-US" sz="2000" dirty="0" smtClean="0">
                <a:solidFill>
                  <a:srgbClr val="FF0000"/>
                </a:solidFill>
                <a:latin typeface="Bookman Old Style" panose="02050604050505020204" pitchFamily="18" charset="0"/>
                <a:ea typeface="+mj-ea"/>
                <a:cs typeface="Arial"/>
              </a:rPr>
              <a:t>January 11, 2017</a:t>
            </a:r>
          </a:p>
          <a:p>
            <a:pPr lvl="1"/>
            <a:r>
              <a:rPr lang="en-US" sz="2000" b="0" dirty="0" smtClean="0">
                <a:latin typeface="Bookman Old Style" panose="02050604050505020204" pitchFamily="18" charset="0"/>
                <a:ea typeface="+mj-ea"/>
                <a:cs typeface="Arial"/>
              </a:rPr>
              <a:t>B</a:t>
            </a:r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udget up to $600,000 (including indirect costs)</a:t>
            </a:r>
          </a:p>
          <a:p>
            <a:pPr lvl="1"/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Maximum duration of 3 years</a:t>
            </a:r>
          </a:p>
          <a:p>
            <a:pPr lvl="1"/>
            <a:endParaRPr lang="en-US" sz="2000" b="0" kern="1200" dirty="0" smtClean="0">
              <a:solidFill>
                <a:schemeClr val="tx1"/>
              </a:solidFill>
              <a:effectLst/>
              <a:latin typeface="Bookman Old Style" panose="02050604050505020204" pitchFamily="18" charset="0"/>
              <a:ea typeface="+mj-ea"/>
              <a:cs typeface="Arial"/>
            </a:endParaRPr>
          </a:p>
          <a:p>
            <a:r>
              <a:rPr lang="en-US" sz="24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Focus </a:t>
            </a:r>
            <a:r>
              <a:rPr lang="en-US" sz="2400" b="0" dirty="0" smtClean="0">
                <a:latin typeface="Bookman Old Style" panose="02050604050505020204" pitchFamily="18" charset="0"/>
                <a:cs typeface="Arial"/>
              </a:rPr>
              <a:t>on </a:t>
            </a:r>
            <a:r>
              <a:rPr lang="en-US" sz="2400" b="0" dirty="0">
                <a:latin typeface="Bookman Old Style" panose="02050604050505020204" pitchFamily="18" charset="0"/>
                <a:cs typeface="Arial"/>
              </a:rPr>
              <a:t>achieving </a:t>
            </a:r>
            <a:endParaRPr lang="en-US" sz="2400" b="0" dirty="0" smtClean="0">
              <a:latin typeface="Bookman Old Style" panose="02050604050505020204" pitchFamily="18" charset="0"/>
              <a:cs typeface="Arial"/>
            </a:endParaRPr>
          </a:p>
          <a:p>
            <a:pPr lvl="1"/>
            <a:r>
              <a:rPr lang="en-US" sz="2000" b="0" dirty="0" smtClean="0">
                <a:latin typeface="Bookman Old Style" panose="02050604050505020204" pitchFamily="18" charset="0"/>
                <a:cs typeface="Arial"/>
              </a:rPr>
              <a:t>Greater refinement of working prototypes and approaches</a:t>
            </a:r>
          </a:p>
          <a:p>
            <a:pPr lvl="1"/>
            <a:r>
              <a:rPr lang="en-US" sz="2000" b="0" dirty="0" smtClean="0">
                <a:latin typeface="Bookman Old Style" panose="02050604050505020204" pitchFamily="18" charset="0"/>
                <a:cs typeface="Arial"/>
              </a:rPr>
              <a:t>Testing and propagation </a:t>
            </a:r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beyond a single institution or</a:t>
            </a:r>
          </a:p>
          <a:p>
            <a:pPr lvl="1"/>
            <a:r>
              <a:rPr lang="en-US" sz="2000" dirty="0" smtClean="0">
                <a:latin typeface="Bookman Old Style" panose="02050604050505020204" pitchFamily="18" charset="0"/>
                <a:ea typeface="+mj-ea"/>
                <a:cs typeface="Arial"/>
              </a:rPr>
              <a:t>Impacts</a:t>
            </a:r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 across multiple STEM disciplines within an institution</a:t>
            </a:r>
          </a:p>
          <a:p>
            <a:pPr marL="457200" lvl="1" indent="0">
              <a:buNone/>
            </a:pPr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 </a:t>
            </a:r>
          </a:p>
          <a:p>
            <a:r>
              <a:rPr lang="en-US" sz="24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Evaluation should produce quality evidence on the effectiveness of the project used in multiple settings</a:t>
            </a:r>
          </a:p>
        </p:txBody>
      </p:sp>
    </p:spTree>
    <p:extLst>
      <p:ext uri="{BB962C8B-B14F-4D97-AF65-F5344CB8AC3E}">
        <p14:creationId xmlns:p14="http://schemas.microsoft.com/office/powerpoint/2010/main" val="16548012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b="0" i="1" dirty="0">
                <a:latin typeface="Bookman Old Style" panose="02050604050505020204" pitchFamily="18" charset="0"/>
                <a:cs typeface="Arial"/>
              </a:rPr>
              <a:t>Engaged Student </a:t>
            </a:r>
            <a:r>
              <a:rPr lang="en-US" sz="3200" b="0" i="1" dirty="0" smtClean="0">
                <a:latin typeface="Bookman Old Style" panose="02050604050505020204" pitchFamily="18" charset="0"/>
                <a:cs typeface="Arial"/>
              </a:rPr>
              <a:t>Learning Track: </a:t>
            </a:r>
            <a:r>
              <a:rPr lang="en-US" sz="3200" b="0" dirty="0" smtClean="0">
                <a:latin typeface="Bookman Old Style" panose="02050604050505020204" pitchFamily="18" charset="0"/>
                <a:cs typeface="Arial"/>
              </a:rPr>
              <a:t/>
            </a:r>
            <a:br>
              <a:rPr lang="en-US" sz="3200" b="0" dirty="0" smtClean="0">
                <a:latin typeface="Bookman Old Style" panose="02050604050505020204" pitchFamily="18" charset="0"/>
                <a:cs typeface="Arial"/>
              </a:rPr>
            </a:br>
            <a:r>
              <a:rPr lang="en-US" sz="36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n-ea"/>
                <a:cs typeface="Arial"/>
              </a:rPr>
              <a:t>Design &amp; Development – </a:t>
            </a:r>
            <a:r>
              <a:rPr lang="en-US" sz="3600" b="0" kern="1200" dirty="0" smtClean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+mn-ea"/>
                <a:cs typeface="Arial"/>
              </a:rPr>
              <a:t>Level </a:t>
            </a:r>
            <a:r>
              <a:rPr lang="en-US" sz="3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+mn-ea"/>
                <a:cs typeface="Arial"/>
              </a:rPr>
              <a:t>II</a:t>
            </a:r>
            <a:endParaRPr lang="en-US" sz="3600" b="0" dirty="0">
              <a:solidFill>
                <a:srgbClr val="000000"/>
              </a:solidFill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Largest </a:t>
            </a:r>
            <a:r>
              <a:rPr lang="en-US" sz="2400" dirty="0">
                <a:latin typeface="Bookman Old Style" panose="02050604050505020204" pitchFamily="18" charset="0"/>
                <a:cs typeface="Arial"/>
              </a:rPr>
              <a:t>scale projects 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  <a:latin typeface="Bookman Old Style" panose="02050604050505020204" pitchFamily="18" charset="0"/>
                <a:cs typeface="Arial"/>
              </a:rPr>
              <a:t>Deadline of January </a:t>
            </a:r>
            <a:r>
              <a:rPr lang="en-US" sz="2000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/>
              </a:rPr>
              <a:t>11, 2017</a:t>
            </a:r>
            <a:endParaRPr lang="en-US" sz="2000" dirty="0">
              <a:solidFill>
                <a:srgbClr val="FF0000"/>
              </a:solidFill>
              <a:latin typeface="Bookman Old Style" panose="02050604050505020204" pitchFamily="18" charset="0"/>
              <a:cs typeface="Arial"/>
            </a:endParaRPr>
          </a:p>
          <a:p>
            <a:pPr lvl="1"/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Budget between $601,000 and $2,000,000</a:t>
            </a:r>
            <a:endParaRPr lang="en-US" sz="2000" dirty="0">
              <a:latin typeface="Bookman Old Style" panose="02050604050505020204" pitchFamily="18" charset="0"/>
              <a:cs typeface="Arial"/>
            </a:endParaRPr>
          </a:p>
          <a:p>
            <a:pPr lvl="1"/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Maximum duration of 5 years</a:t>
            </a:r>
          </a:p>
          <a:p>
            <a:pPr lvl="1"/>
            <a:endParaRPr lang="en-US" sz="2000" dirty="0">
              <a:latin typeface="Bookman Old Style" panose="02050604050505020204" pitchFamily="18" charset="0"/>
              <a:cs typeface="Arial"/>
            </a:endParaRPr>
          </a:p>
          <a:p>
            <a:pPr lvl="0"/>
            <a:r>
              <a:rPr lang="en-US" sz="24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Intended to support </a:t>
            </a:r>
          </a:p>
          <a:p>
            <a:pPr lvl="1"/>
            <a:r>
              <a:rPr lang="en-US" sz="2000" dirty="0" smtClean="0">
                <a:latin typeface="Bookman Old Style" panose="02050604050505020204" pitchFamily="18" charset="0"/>
                <a:ea typeface="+mj-ea"/>
                <a:cs typeface="Arial"/>
              </a:rPr>
              <a:t>Initiatives that have been found to be effective at smaller scales</a:t>
            </a:r>
            <a:endParaRPr lang="en-US" sz="2000" b="0" kern="1200" dirty="0" smtClean="0">
              <a:solidFill>
                <a:schemeClr val="tx1"/>
              </a:solidFill>
              <a:effectLst/>
              <a:latin typeface="Bookman Old Style" panose="02050604050505020204" pitchFamily="18" charset="0"/>
              <a:ea typeface="+mj-ea"/>
              <a:cs typeface="Arial"/>
            </a:endParaRPr>
          </a:p>
          <a:p>
            <a:pPr lvl="1"/>
            <a:r>
              <a:rPr lang="en-US" sz="2000" dirty="0">
                <a:latin typeface="Bookman Old Style" panose="02050604050505020204" pitchFamily="18" charset="0"/>
                <a:ea typeface="+mj-ea"/>
                <a:cs typeface="Arial"/>
              </a:rPr>
              <a:t>L</a:t>
            </a:r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arge-scale efforts</a:t>
            </a:r>
          </a:p>
          <a:p>
            <a:pPr lvl="1"/>
            <a:r>
              <a:rPr lang="en-US" sz="2000" dirty="0">
                <a:latin typeface="Bookman Old Style" panose="02050604050505020204" pitchFamily="18" charset="0"/>
                <a:ea typeface="+mj-ea"/>
                <a:cs typeface="Arial"/>
              </a:rPr>
              <a:t>L</a:t>
            </a:r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ong-term research on </a:t>
            </a:r>
            <a:r>
              <a:rPr lang="en-US" sz="2000" dirty="0" smtClean="0">
                <a:latin typeface="Bookman Old Style" panose="02050604050505020204" pitchFamily="18" charset="0"/>
                <a:ea typeface="+mj-ea"/>
                <a:cs typeface="Arial"/>
              </a:rPr>
              <a:t>impacts</a:t>
            </a:r>
          </a:p>
          <a:p>
            <a:pPr lvl="1"/>
            <a:endParaRPr lang="en-US" sz="2000" b="0" kern="1200" dirty="0" smtClean="0">
              <a:solidFill>
                <a:schemeClr val="tx1"/>
              </a:solidFill>
              <a:effectLst/>
              <a:latin typeface="Bookman Old Style" panose="02050604050505020204" pitchFamily="18" charset="0"/>
              <a:ea typeface="+mj-ea"/>
              <a:cs typeface="Arial"/>
            </a:endParaRPr>
          </a:p>
          <a:p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As with Level I grants, </a:t>
            </a:r>
            <a:r>
              <a:rPr lang="en-US" sz="2400" dirty="0">
                <a:latin typeface="Bookman Old Style" panose="02050604050505020204" pitchFamily="18" charset="0"/>
                <a:cs typeface="Arial"/>
              </a:rPr>
              <a:t>e</a:t>
            </a:r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valuation </a:t>
            </a:r>
            <a:r>
              <a:rPr lang="en-US" sz="2400" dirty="0">
                <a:latin typeface="Bookman Old Style" panose="02050604050505020204" pitchFamily="18" charset="0"/>
                <a:cs typeface="Arial"/>
              </a:rPr>
              <a:t>should produce quality evidence on the effectiveness of the project used in multiple settings</a:t>
            </a:r>
          </a:p>
          <a:p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9231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220" cy="1143000"/>
          </a:xfrm>
        </p:spPr>
        <p:txBody>
          <a:bodyPr>
            <a:normAutofit/>
          </a:bodyPr>
          <a:lstStyle/>
          <a:p>
            <a:r>
              <a:rPr lang="en-US" sz="3200" b="0" dirty="0" smtClean="0">
                <a:latin typeface="Bookman Old Style" panose="02050604050505020204" pitchFamily="18" charset="0"/>
                <a:cs typeface="Arial"/>
              </a:rPr>
              <a:t>Presenter</a:t>
            </a:r>
            <a:endParaRPr lang="en-US" sz="3200" b="0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822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0" dirty="0">
              <a:solidFill>
                <a:srgbClr val="FF0000"/>
              </a:solidFill>
              <a:latin typeface="Bookman Old Style" panose="02050604050505020204" pitchFamily="18" charset="0"/>
              <a:cs typeface="Arial"/>
            </a:endParaRPr>
          </a:p>
          <a:p>
            <a:pPr lvl="1"/>
            <a:r>
              <a:rPr lang="en-US" sz="3600" dirty="0" smtClean="0">
                <a:latin typeface="Bookman Old Style" panose="02050604050505020204" pitchFamily="18" charset="0"/>
                <a:cs typeface="Arial"/>
              </a:rPr>
              <a:t>Myles Boylan, </a:t>
            </a:r>
            <a:r>
              <a:rPr lang="en-US" sz="3600" dirty="0" smtClean="0">
                <a:latin typeface="Bookman Old Style" panose="02050604050505020204" pitchFamily="18" charset="0"/>
                <a:cs typeface="Arial"/>
                <a:hlinkClick r:id="rId3"/>
              </a:rPr>
              <a:t>mboylan@nsf.gov</a:t>
            </a:r>
            <a:endParaRPr lang="en-US" sz="3600" dirty="0" smtClean="0">
              <a:latin typeface="Bookman Old Style" panose="02050604050505020204" pitchFamily="18" charset="0"/>
              <a:cs typeface="Arial"/>
            </a:endParaRPr>
          </a:p>
          <a:p>
            <a:pPr lvl="1"/>
            <a:r>
              <a:rPr lang="en-US" sz="3600" dirty="0" smtClean="0">
                <a:latin typeface="Bookman Old Style" panose="02050604050505020204" pitchFamily="18" charset="0"/>
                <a:cs typeface="Arial"/>
              </a:rPr>
              <a:t>IUSE: EHR Program Director</a:t>
            </a:r>
            <a:endParaRPr lang="en-US" sz="3600" dirty="0" smtClean="0">
              <a:latin typeface="Bookman Old Style" panose="02050604050505020204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5623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The second focal point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Bookman Old Style" panose="02050604050505020204" pitchFamily="18" charset="0"/>
                <a:cs typeface="Arial"/>
              </a:rPr>
              <a:t>Institutional and Community Transformation (ICT) Track</a:t>
            </a:r>
            <a:endParaRPr lang="en-US" sz="4000" dirty="0">
              <a:latin typeface="Bookman Old Style" panose="02050604050505020204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0349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72" y="274638"/>
            <a:ext cx="8830234" cy="725487"/>
          </a:xfrm>
        </p:spPr>
        <p:txBody>
          <a:bodyPr>
            <a:normAutofit fontScale="90000"/>
          </a:bodyPr>
          <a:lstStyle/>
          <a:p>
            <a:r>
              <a:rPr lang="en-US" sz="2700" i="1" dirty="0" smtClean="0">
                <a:solidFill>
                  <a:srgbClr val="FF0000"/>
                </a:solidFill>
                <a:latin typeface="Arial"/>
                <a:cs typeface="Arial"/>
              </a:rPr>
              <a:t/>
            </a:r>
            <a:br>
              <a:rPr lang="en-US" sz="2700" i="1" dirty="0" smtClean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3600" dirty="0">
                <a:latin typeface="Bookman Old Style" panose="02050604050505020204" pitchFamily="18" charset="0"/>
                <a:cs typeface="Arial"/>
              </a:rPr>
              <a:t>Institutional </a:t>
            </a:r>
            <a:r>
              <a:rPr lang="en-US" sz="3600" dirty="0" smtClean="0">
                <a:latin typeface="Bookman Old Style" panose="02050604050505020204" pitchFamily="18" charset="0"/>
                <a:cs typeface="Arial"/>
              </a:rPr>
              <a:t>&amp; </a:t>
            </a:r>
            <a:r>
              <a:rPr lang="en-US" sz="3600" dirty="0">
                <a:latin typeface="Bookman Old Style" panose="02050604050505020204" pitchFamily="18" charset="0"/>
                <a:cs typeface="Arial"/>
              </a:rPr>
              <a:t>Community Transformation </a:t>
            </a:r>
            <a:r>
              <a:rPr lang="en-US" sz="3600" dirty="0" smtClean="0">
                <a:latin typeface="Bookman Old Style" panose="02050604050505020204" pitchFamily="18" charset="0"/>
                <a:cs typeface="Arial"/>
              </a:rPr>
              <a:t>Track</a:t>
            </a:r>
            <a:br>
              <a:rPr lang="en-US" sz="3600" dirty="0" smtClean="0">
                <a:latin typeface="Bookman Old Style" panose="02050604050505020204" pitchFamily="18" charset="0"/>
                <a:cs typeface="Arial"/>
              </a:rPr>
            </a:br>
            <a:endParaRPr lang="en-US" sz="3600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14" y="1320800"/>
            <a:ext cx="8668492" cy="4805363"/>
          </a:xfrm>
        </p:spPr>
        <p:txBody>
          <a:bodyPr>
            <a:normAutofit fontScale="92500"/>
          </a:bodyPr>
          <a:lstStyle/>
          <a:p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Competitive Institutional </a:t>
            </a:r>
            <a:r>
              <a:rPr lang="en-US" sz="2400" dirty="0">
                <a:latin typeface="Bookman Old Style" panose="02050604050505020204" pitchFamily="18" charset="0"/>
                <a:cs typeface="Arial"/>
              </a:rPr>
              <a:t>and Community Transformation </a:t>
            </a:r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projects </a:t>
            </a:r>
            <a:r>
              <a:rPr lang="en-US" sz="2400" dirty="0">
                <a:latin typeface="Bookman Old Style" panose="02050604050505020204" pitchFamily="18" charset="0"/>
                <a:cs typeface="Arial"/>
              </a:rPr>
              <a:t>will include a description of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  <a:cs typeface="Arial"/>
              </a:rPr>
              <a:t>the theory of change </a:t>
            </a:r>
            <a:r>
              <a:rPr lang="en-US" sz="2400" dirty="0">
                <a:latin typeface="Bookman Old Style" panose="02050604050505020204" pitchFamily="18" charset="0"/>
                <a:cs typeface="Arial"/>
              </a:rPr>
              <a:t>that is guiding the proposed work</a:t>
            </a:r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.</a:t>
            </a:r>
          </a:p>
          <a:p>
            <a:pPr marL="0" indent="0">
              <a:buNone/>
            </a:pPr>
            <a:endParaRPr lang="en-US" sz="2000" dirty="0" smtClean="0">
              <a:latin typeface="Bookman Old Style" panose="02050604050505020204" pitchFamily="18" charset="0"/>
              <a:cs typeface="Arial"/>
            </a:endParaRPr>
          </a:p>
          <a:p>
            <a:r>
              <a:rPr lang="en-US" sz="2400" dirty="0">
                <a:latin typeface="Bookman Old Style" panose="02050604050505020204" pitchFamily="18" charset="0"/>
                <a:cs typeface="Arial"/>
              </a:rPr>
              <a:t>Competitive proposals should be informed by the research literature and theoretical perspectives </a:t>
            </a:r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concerning organizational change</a:t>
            </a:r>
            <a:endParaRPr lang="en-US" sz="2400" dirty="0" smtClean="0">
              <a:latin typeface="Bookman Old Style" panose="02050604050505020204" pitchFamily="18" charset="0"/>
              <a:cs typeface="Arial"/>
            </a:endParaRPr>
          </a:p>
          <a:p>
            <a:endParaRPr lang="en-US" sz="2400" dirty="0" smtClean="0">
              <a:latin typeface="Bookman Old Style" panose="02050604050505020204" pitchFamily="18" charset="0"/>
              <a:cs typeface="Arial"/>
            </a:endParaRPr>
          </a:p>
          <a:p>
            <a:r>
              <a:rPr lang="en-US" sz="2400" dirty="0">
                <a:latin typeface="Bookman Old Style" panose="02050604050505020204" pitchFamily="18" charset="0"/>
              </a:rPr>
              <a:t>P</a:t>
            </a:r>
            <a:r>
              <a:rPr lang="en-US" sz="2400" dirty="0" smtClean="0">
                <a:latin typeface="Bookman Old Style" panose="02050604050505020204" pitchFamily="18" charset="0"/>
              </a:rPr>
              <a:t>romising </a:t>
            </a:r>
            <a:r>
              <a:rPr lang="en-US" sz="2400" dirty="0">
                <a:latin typeface="Bookman Old Style" panose="02050604050505020204" pitchFamily="18" charset="0"/>
              </a:rPr>
              <a:t>proposals </a:t>
            </a:r>
            <a:r>
              <a:rPr lang="en-US" sz="2400" dirty="0" smtClean="0">
                <a:latin typeface="Bookman Old Style" panose="02050604050505020204" pitchFamily="18" charset="0"/>
              </a:rPr>
              <a:t>recognize </a:t>
            </a:r>
            <a:r>
              <a:rPr lang="en-US" sz="2400" dirty="0">
                <a:latin typeface="Bookman Old Style" panose="02050604050505020204" pitchFamily="18" charset="0"/>
              </a:rPr>
              <a:t>that STEM higher education is a complex system, and that achieving change goals involves analyzing and addressing the relevance and impact of critical organizational factors </a:t>
            </a:r>
            <a:r>
              <a:rPr lang="en-US" sz="2400" dirty="0" smtClean="0">
                <a:latin typeface="Bookman Old Style" panose="02050604050505020204" pitchFamily="18" charset="0"/>
              </a:rPr>
              <a:t>that </a:t>
            </a:r>
            <a:r>
              <a:rPr lang="en-US" sz="2400" dirty="0">
                <a:latin typeface="Bookman Old Style" panose="02050604050505020204" pitchFamily="18" charset="0"/>
              </a:rPr>
              <a:t>could impede or facilitate progress toward the stated goals. </a:t>
            </a:r>
            <a:endParaRPr lang="en-US" sz="2400" dirty="0">
              <a:latin typeface="Bookman Old Style" panose="02050604050505020204" pitchFamily="18" charset="0"/>
              <a:cs typeface="Arial"/>
            </a:endParaRPr>
          </a:p>
          <a:p>
            <a:pPr marL="457200" lvl="1" indent="0">
              <a:buNone/>
            </a:pPr>
            <a:endParaRPr lang="en-US" sz="2000" dirty="0">
              <a:latin typeface="Arial"/>
              <a:cs typeface="Arial"/>
            </a:endParaRPr>
          </a:p>
          <a:p>
            <a:endParaRPr lang="en-US" sz="2400" dirty="0">
              <a:latin typeface="Bookman Old Style" panose="02050604050505020204" pitchFamily="18" charset="0"/>
              <a:cs typeface="Arial"/>
            </a:endParaRPr>
          </a:p>
          <a:p>
            <a:endParaRPr lang="en-US" sz="2000" dirty="0" smtClean="0">
              <a:latin typeface="Bookman Old Style" panose="02050604050505020204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0363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29" y="274638"/>
            <a:ext cx="9024471" cy="1143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Bookman Old Style" panose="02050604050505020204" pitchFamily="18" charset="0"/>
                <a:cs typeface="Arial"/>
              </a:rPr>
              <a:t>Institutional &amp; Community Transformation </a:t>
            </a:r>
            <a:r>
              <a:rPr lang="en-US" sz="2800" dirty="0" smtClean="0">
                <a:latin typeface="Bookman Old Style" panose="02050604050505020204" pitchFamily="18" charset="0"/>
                <a:cs typeface="Arial"/>
              </a:rPr>
              <a:t>Track</a:t>
            </a:r>
            <a:r>
              <a:rPr lang="en-US" sz="2400" i="1" dirty="0">
                <a:latin typeface="Bookman Old Style" panose="02050604050505020204" pitchFamily="18" charset="0"/>
                <a:cs typeface="Arial"/>
              </a:rPr>
              <a:t/>
            </a:r>
            <a:br>
              <a:rPr lang="en-US" sz="2400" i="1" dirty="0">
                <a:latin typeface="Bookman Old Style" panose="02050604050505020204" pitchFamily="18" charset="0"/>
                <a:cs typeface="Arial"/>
              </a:rPr>
            </a:br>
            <a:endParaRPr lang="en-US" sz="3200" b="0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Projects that intend to promote institutional change will typically require</a:t>
            </a:r>
          </a:p>
          <a:p>
            <a:pPr lvl="0"/>
            <a:endParaRPr lang="en-US" sz="2400" b="0" kern="1200" dirty="0" smtClean="0">
              <a:solidFill>
                <a:schemeClr val="tx1"/>
              </a:solidFill>
              <a:effectLst/>
              <a:latin typeface="Bookman Old Style" panose="02050604050505020204" pitchFamily="18" charset="0"/>
              <a:ea typeface="+mj-ea"/>
              <a:cs typeface="Arial"/>
            </a:endParaRPr>
          </a:p>
          <a:p>
            <a:pPr lvl="1"/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Teams of faculty members</a:t>
            </a:r>
          </a:p>
          <a:p>
            <a:pPr lvl="1"/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Support from the department chairs, college deans, or others within the institution's academic leadership</a:t>
            </a:r>
          </a:p>
          <a:p>
            <a:pPr lvl="1"/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Support from Provosts or Presidents </a:t>
            </a:r>
            <a:r>
              <a:rPr lang="en-US" sz="2000" dirty="0" smtClean="0">
                <a:latin typeface="Bookman Old Style" panose="02050604050505020204" pitchFamily="18" charset="0"/>
                <a:ea typeface="+mj-ea"/>
                <a:cs typeface="Arial"/>
              </a:rPr>
              <a:t>for large projects is </a:t>
            </a:r>
            <a:r>
              <a:rPr lang="en-US" sz="2000" dirty="0" smtClean="0">
                <a:latin typeface="Bookman Old Style" panose="02050604050505020204" pitchFamily="18" charset="0"/>
                <a:ea typeface="+mj-ea"/>
                <a:cs typeface="Arial"/>
              </a:rPr>
              <a:t>recommended</a:t>
            </a:r>
          </a:p>
          <a:p>
            <a:pPr lvl="1"/>
            <a:r>
              <a:rPr lang="en-US" sz="2000" dirty="0" smtClean="0">
                <a:latin typeface="Bookman Old Style" panose="02050604050505020204" pitchFamily="18" charset="0"/>
                <a:ea typeface="+mj-ea"/>
                <a:cs typeface="Arial"/>
              </a:rPr>
              <a:t>Student sensitivities</a:t>
            </a:r>
            <a:endParaRPr lang="en-US" sz="2000" dirty="0" smtClean="0">
              <a:latin typeface="Bookman Old Style" panose="02050604050505020204" pitchFamily="18" charset="0"/>
              <a:ea typeface="+mj-ea"/>
              <a:cs typeface="Arial"/>
            </a:endParaRPr>
          </a:p>
          <a:p>
            <a:endParaRPr lang="en-US" sz="2400" b="0" kern="1200" dirty="0" smtClean="0">
              <a:solidFill>
                <a:schemeClr val="tx1"/>
              </a:solidFill>
              <a:effectLst/>
              <a:latin typeface="Bookman Old Style" panose="02050604050505020204" pitchFamily="18" charset="0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75409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3704"/>
            <a:ext cx="9039412" cy="725487"/>
          </a:xfrm>
        </p:spPr>
        <p:txBody>
          <a:bodyPr>
            <a:normAutofit fontScale="90000"/>
          </a:bodyPr>
          <a:lstStyle/>
          <a:p>
            <a:r>
              <a:rPr lang="en-US" sz="2700" i="1" dirty="0" smtClean="0">
                <a:solidFill>
                  <a:srgbClr val="FF0000"/>
                </a:solidFill>
                <a:latin typeface="Arial"/>
                <a:cs typeface="Arial"/>
              </a:rPr>
              <a:t/>
            </a:r>
            <a:br>
              <a:rPr lang="en-US" sz="2700" i="1" dirty="0" smtClean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3100" i="1" dirty="0">
                <a:latin typeface="Bookman Old Style" panose="02050604050505020204" pitchFamily="18" charset="0"/>
                <a:cs typeface="Arial"/>
              </a:rPr>
              <a:t>Institutional &amp; Community </a:t>
            </a:r>
            <a:r>
              <a:rPr lang="en-US" sz="3100" i="1" dirty="0" smtClean="0">
                <a:latin typeface="Bookman Old Style" panose="02050604050505020204" pitchFamily="18" charset="0"/>
                <a:cs typeface="Arial"/>
              </a:rPr>
              <a:t>Transformation Track: </a:t>
            </a:r>
            <a:r>
              <a:rPr lang="en-US" sz="2800" i="1" dirty="0">
                <a:latin typeface="Bookman Old Style" panose="02050604050505020204" pitchFamily="18" charset="0"/>
                <a:cs typeface="Arial"/>
              </a:rPr>
              <a:t/>
            </a:r>
            <a:br>
              <a:rPr lang="en-US" sz="2800" i="1" dirty="0">
                <a:latin typeface="Bookman Old Style" panose="02050604050505020204" pitchFamily="18" charset="0"/>
                <a:cs typeface="Arial"/>
              </a:rPr>
            </a:br>
            <a:r>
              <a:rPr lang="en-US" sz="3600" dirty="0">
                <a:latin typeface="Bookman Old Style" panose="02050604050505020204" pitchFamily="18" charset="0"/>
                <a:cs typeface="Arial"/>
              </a:rPr>
              <a:t>Focus</a:t>
            </a:r>
            <a:endParaRPr lang="en-US" sz="31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800"/>
            <a:ext cx="8229600" cy="4805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Bookman Old Style" panose="02050604050505020204" pitchFamily="18" charset="0"/>
                <a:cs typeface="Arial"/>
              </a:rPr>
              <a:t>Institutional and Community Transformation projects may</a:t>
            </a:r>
          </a:p>
          <a:p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Focus on</a:t>
            </a:r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000" dirty="0">
                <a:latin typeface="Bookman Old Style" panose="02050604050505020204" pitchFamily="18" charset="0"/>
                <a:cs typeface="Arial"/>
              </a:rPr>
              <a:t>increase the propagation of highly effective teaching and learning </a:t>
            </a:r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methods, curricular and co-curricular practices across/within disciplinary communities</a:t>
            </a:r>
          </a:p>
          <a:p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Be proposed by an institution or set of institutions</a:t>
            </a:r>
          </a:p>
          <a:p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Be proposed by professional communities</a:t>
            </a:r>
            <a:endParaRPr lang="en-US" sz="2000" dirty="0">
              <a:latin typeface="Bookman Old Style" panose="02050604050505020204" pitchFamily="18" charset="0"/>
              <a:cs typeface="Arial"/>
            </a:endParaRPr>
          </a:p>
          <a:p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Seek </a:t>
            </a:r>
            <a:r>
              <a:rPr lang="en-US" sz="2000" dirty="0">
                <a:latin typeface="Bookman Old Style" panose="02050604050505020204" pitchFamily="18" charset="0"/>
                <a:cs typeface="Arial"/>
              </a:rPr>
              <a:t>to transform high enrollment, lower division courses</a:t>
            </a:r>
          </a:p>
          <a:p>
            <a:r>
              <a:rPr lang="en-US" sz="2000" dirty="0">
                <a:latin typeface="Bookman Old Style" panose="02050604050505020204" pitchFamily="18" charset="0"/>
                <a:cs typeface="Arial"/>
              </a:rPr>
              <a:t>Implement their efforts in multiple courses within a department or a college or in a particular disciplinary </a:t>
            </a:r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area</a:t>
            </a:r>
          </a:p>
          <a:p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Focus on faculty </a:t>
            </a:r>
            <a:r>
              <a:rPr lang="en-US" sz="2000" dirty="0">
                <a:latin typeface="Bookman Old Style" panose="02050604050505020204" pitchFamily="18" charset="0"/>
                <a:cs typeface="Arial"/>
              </a:rPr>
              <a:t>learning through </a:t>
            </a:r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professional development</a:t>
            </a:r>
          </a:p>
          <a:p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Use technology and distance education (or hybrid) models</a:t>
            </a:r>
          </a:p>
          <a:p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Focus on leadership development for pedagogical and curricular innovation</a:t>
            </a:r>
            <a:endParaRPr lang="en-US" sz="2000" dirty="0">
              <a:latin typeface="Bookman Old Style" panose="02050604050505020204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10160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lvl="0"/>
            <a:r>
              <a:rPr lang="en-US" sz="2800" i="1" dirty="0">
                <a:latin typeface="Bookman Old Style" panose="02050604050505020204" pitchFamily="18" charset="0"/>
                <a:cs typeface="Arial"/>
              </a:rPr>
              <a:t>Institutional &amp; Community </a:t>
            </a:r>
            <a:r>
              <a:rPr lang="en-US" sz="2800" i="1" dirty="0" smtClean="0">
                <a:latin typeface="Bookman Old Style" panose="02050604050505020204" pitchFamily="18" charset="0"/>
                <a:cs typeface="Arial"/>
              </a:rPr>
              <a:t>Transformation Track:</a:t>
            </a:r>
            <a:r>
              <a:rPr lang="en-US" sz="2800" dirty="0" smtClean="0"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00" i="1" dirty="0">
                <a:latin typeface="Bookman Old Style" panose="02050604050505020204" pitchFamily="18" charset="0"/>
                <a:cs typeface="Arial"/>
              </a:rPr>
              <a:t/>
            </a:r>
            <a:br>
              <a:rPr lang="en-US" sz="2400" i="1" dirty="0">
                <a:latin typeface="Bookman Old Style" panose="02050604050505020204" pitchFamily="18" charset="0"/>
                <a:cs typeface="Arial"/>
              </a:rPr>
            </a:br>
            <a:r>
              <a:rPr lang="en-US" sz="3600" dirty="0" smtClean="0">
                <a:latin typeface="Bookman Old Style" panose="02050604050505020204" pitchFamily="18" charset="0"/>
                <a:cs typeface="Arial"/>
              </a:rPr>
              <a:t>Expectations</a:t>
            </a:r>
            <a:endParaRPr lang="en-US" b="0" u="none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endParaRPr lang="en-US" sz="4000" b="1" i="1" kern="1200" dirty="0" smtClean="0">
              <a:solidFill>
                <a:srgbClr val="0070C0"/>
              </a:solidFill>
              <a:effectLst/>
              <a:latin typeface="Bookman Old Style" panose="02050604050505020204" pitchFamily="18" charset="0"/>
              <a:cs typeface="Arial"/>
            </a:endParaRPr>
          </a:p>
          <a:p>
            <a:pPr marL="0" lvl="0" indent="0" algn="ctr">
              <a:buNone/>
            </a:pPr>
            <a:endParaRPr lang="en-US" sz="4000" b="1" i="1" dirty="0">
              <a:solidFill>
                <a:srgbClr val="0070C0"/>
              </a:solidFill>
              <a:latin typeface="Bookman Old Style" panose="02050604050505020204" pitchFamily="18" charset="0"/>
              <a:cs typeface="Arial"/>
            </a:endParaRPr>
          </a:p>
          <a:p>
            <a:pPr marL="0" lvl="0" indent="0" algn="ctr">
              <a:buNone/>
            </a:pPr>
            <a:r>
              <a:rPr lang="en-US" sz="4000" kern="1200" dirty="0" smtClean="0"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/>
              </a:rPr>
              <a:t>Projects are expected to be both </a:t>
            </a:r>
            <a:r>
              <a:rPr lang="en-US" sz="4000" i="1" kern="1200" dirty="0" smtClean="0">
                <a:solidFill>
                  <a:srgbClr val="FF0000"/>
                </a:solidFill>
                <a:effectLst/>
                <a:latin typeface="Bookman Old Style" panose="02050604050505020204" pitchFamily="18" charset="0"/>
                <a:cs typeface="Arial"/>
              </a:rPr>
              <a:t>knowledge-based </a:t>
            </a:r>
            <a:r>
              <a:rPr lang="en-US" sz="4000" kern="1200" dirty="0" smtClean="0"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/>
              </a:rPr>
              <a:t>and </a:t>
            </a:r>
            <a:r>
              <a:rPr lang="en-US" sz="4000" i="1" kern="1200" dirty="0" smtClean="0">
                <a:solidFill>
                  <a:srgbClr val="FF0000"/>
                </a:solidFill>
                <a:effectLst/>
                <a:latin typeface="Bookman Old Style" panose="02050604050505020204" pitchFamily="18" charset="0"/>
                <a:cs typeface="Arial"/>
              </a:rPr>
              <a:t>knowledge-generating</a:t>
            </a:r>
            <a:endParaRPr lang="en-US" sz="4000" i="1" kern="1200" dirty="0" smtClean="0">
              <a:solidFill>
                <a:srgbClr val="FF0000"/>
              </a:solidFill>
              <a:effectLst/>
              <a:latin typeface="Bookman Old Style" panose="02050604050505020204" pitchFamily="18" charset="0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3298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700" i="1" dirty="0">
                <a:latin typeface="Bookman Old Style" panose="02050604050505020204" pitchFamily="18" charset="0"/>
                <a:cs typeface="Arial"/>
              </a:rPr>
              <a:t>Institutional </a:t>
            </a:r>
            <a:r>
              <a:rPr lang="en-US" sz="2700" i="1" dirty="0" smtClean="0">
                <a:latin typeface="Bookman Old Style" panose="02050604050505020204" pitchFamily="18" charset="0"/>
                <a:cs typeface="Arial"/>
              </a:rPr>
              <a:t>&amp; </a:t>
            </a:r>
            <a:r>
              <a:rPr lang="en-US" sz="2700" i="1" dirty="0">
                <a:latin typeface="Bookman Old Style" panose="02050604050505020204" pitchFamily="18" charset="0"/>
                <a:cs typeface="Arial"/>
              </a:rPr>
              <a:t>Community Transformation </a:t>
            </a:r>
            <a:r>
              <a:rPr lang="en-US" sz="2700" i="1" dirty="0" smtClean="0">
                <a:latin typeface="Bookman Old Style" panose="02050604050505020204" pitchFamily="18" charset="0"/>
                <a:cs typeface="Arial"/>
              </a:rPr>
              <a:t>Track</a:t>
            </a:r>
            <a:br>
              <a:rPr lang="en-US" sz="2700" i="1" dirty="0" smtClean="0">
                <a:latin typeface="Bookman Old Style" panose="02050604050505020204" pitchFamily="18" charset="0"/>
                <a:cs typeface="Arial"/>
              </a:rPr>
            </a:br>
            <a:r>
              <a:rPr lang="en-US" sz="32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rial"/>
              </a:rPr>
              <a:t>Exploration &amp; Design</a:t>
            </a:r>
            <a:r>
              <a:rPr lang="en-US" sz="3200" b="0" i="1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32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rial"/>
              </a:rPr>
              <a:t>Projects </a:t>
            </a:r>
            <a:endParaRPr lang="en-US" sz="3200" b="0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 lvl="0"/>
            <a:r>
              <a:rPr lang="en-US" sz="2000" b="0" dirty="0">
                <a:latin typeface="Bookman Old Style" panose="02050604050505020204" pitchFamily="18" charset="0"/>
                <a:ea typeface="+mj-ea"/>
                <a:cs typeface="Arial"/>
              </a:rPr>
              <a:t>S</a:t>
            </a:r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mall-scale efforts 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  <a:latin typeface="Bookman Old Style" panose="02050604050505020204" pitchFamily="18" charset="0"/>
                <a:ea typeface="+mj-ea"/>
                <a:cs typeface="Arial"/>
              </a:rPr>
              <a:t>Deadline of November 2, 2016</a:t>
            </a:r>
          </a:p>
          <a:p>
            <a:pPr lvl="1"/>
            <a:r>
              <a:rPr lang="en-US" sz="1800" dirty="0" smtClean="0">
                <a:latin typeface="Bookman Old Style" panose="02050604050505020204" pitchFamily="18" charset="0"/>
                <a:ea typeface="+mj-ea"/>
                <a:cs typeface="Arial"/>
              </a:rPr>
              <a:t>Budgets up to $300,000 (including indirect costs)</a:t>
            </a:r>
          </a:p>
          <a:p>
            <a:pPr lvl="1"/>
            <a:r>
              <a:rPr lang="en-US" sz="18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Maximum durations of 3 years</a:t>
            </a:r>
          </a:p>
          <a:p>
            <a:pPr lvl="1"/>
            <a:endParaRPr lang="en-US" sz="1000" b="0" kern="1200" dirty="0" smtClean="0">
              <a:solidFill>
                <a:schemeClr val="tx1"/>
              </a:solidFill>
              <a:effectLst/>
              <a:latin typeface="Bookman Old Style" panose="02050604050505020204" pitchFamily="18" charset="0"/>
              <a:ea typeface="+mj-ea"/>
              <a:cs typeface="Arial"/>
            </a:endParaRPr>
          </a:p>
          <a:p>
            <a:pPr lvl="0"/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These projects may seek to</a:t>
            </a:r>
          </a:p>
          <a:p>
            <a:pPr lvl="1"/>
            <a:r>
              <a:rPr lang="en-US" sz="18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Develop strategies for the adoption, adaptation, and implementation of effective practices by a growing number of faculty instructors</a:t>
            </a:r>
          </a:p>
          <a:p>
            <a:pPr lvl="1"/>
            <a:r>
              <a:rPr lang="en-US" sz="1800" b="0" dirty="0" smtClean="0">
                <a:latin typeface="Bookman Old Style" panose="02050604050505020204" pitchFamily="18" charset="0"/>
                <a:ea typeface="+mj-ea"/>
                <a:cs typeface="Arial"/>
              </a:rPr>
              <a:t>E</a:t>
            </a:r>
            <a:r>
              <a:rPr lang="en-US" sz="18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xplore challenges to their adoption, with the goal of informing policy, practice, and future development in education enterprise</a:t>
            </a:r>
          </a:p>
          <a:p>
            <a:pPr lvl="1"/>
            <a:endParaRPr lang="en-US" sz="1000" b="0" kern="1200" dirty="0" smtClean="0">
              <a:solidFill>
                <a:schemeClr val="tx1"/>
              </a:solidFill>
              <a:effectLst/>
              <a:latin typeface="Bookman Old Style" panose="02050604050505020204" pitchFamily="18" charset="0"/>
              <a:ea typeface="+mj-ea"/>
              <a:cs typeface="Arial"/>
            </a:endParaRPr>
          </a:p>
          <a:p>
            <a:r>
              <a:rPr lang="en-US" sz="2000" dirty="0">
                <a:latin typeface="Bookman Old Style" panose="02050604050505020204" pitchFamily="18" charset="0"/>
                <a:cs typeface="Arial"/>
              </a:rPr>
              <a:t>Expected to contribute to the body of knowledge </a:t>
            </a:r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about STEM </a:t>
            </a:r>
            <a:r>
              <a:rPr lang="en-US" sz="2000" dirty="0">
                <a:latin typeface="Bookman Old Style" panose="02050604050505020204" pitchFamily="18" charset="0"/>
                <a:cs typeface="Arial"/>
              </a:rPr>
              <a:t>teaching and learning </a:t>
            </a:r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and/or effective </a:t>
            </a:r>
            <a:r>
              <a:rPr lang="en-US" sz="2000" dirty="0">
                <a:latin typeface="Bookman Old Style" panose="02050604050505020204" pitchFamily="18" charset="0"/>
                <a:cs typeface="Arial"/>
              </a:rPr>
              <a:t>means </a:t>
            </a:r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of </a:t>
            </a:r>
            <a:r>
              <a:rPr lang="en-US" sz="2000" dirty="0">
                <a:latin typeface="Bookman Old Style" panose="02050604050505020204" pitchFamily="18" charset="0"/>
                <a:cs typeface="Arial"/>
              </a:rPr>
              <a:t>broader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835076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US" sz="2400" i="1" dirty="0">
                <a:latin typeface="Bookman Old Style" panose="02050604050505020204" pitchFamily="18" charset="0"/>
                <a:cs typeface="Arial"/>
              </a:rPr>
              <a:t>Institutional &amp; Community Transformation </a:t>
            </a:r>
            <a:r>
              <a:rPr lang="en-US" sz="2400" i="1" dirty="0" smtClean="0">
                <a:latin typeface="Bookman Old Style" panose="02050604050505020204" pitchFamily="18" charset="0"/>
                <a:cs typeface="Arial"/>
              </a:rPr>
              <a:t>Track:</a:t>
            </a:r>
            <a:r>
              <a:rPr lang="en-US" sz="2400" i="1" dirty="0">
                <a:latin typeface="Bookman Old Style" panose="02050604050505020204" pitchFamily="18" charset="0"/>
                <a:cs typeface="Arial"/>
              </a:rPr>
              <a:t/>
            </a:r>
            <a:br>
              <a:rPr lang="en-US" sz="2400" i="1" dirty="0">
                <a:latin typeface="Bookman Old Style" panose="02050604050505020204" pitchFamily="18" charset="0"/>
                <a:cs typeface="Arial"/>
              </a:rPr>
            </a:br>
            <a:r>
              <a:rPr lang="en-US" sz="2800" dirty="0" smtClean="0">
                <a:latin typeface="Bookman Old Style" panose="02050604050505020204" pitchFamily="18" charset="0"/>
                <a:cs typeface="Arial"/>
              </a:rPr>
              <a:t>Development and Implementation Projects </a:t>
            </a:r>
            <a:endParaRPr lang="en-US" sz="3200" b="0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0" dirty="0" smtClean="0">
                <a:latin typeface="Bookman Old Style" panose="02050604050505020204" pitchFamily="18" charset="0"/>
                <a:ea typeface="+mj-ea"/>
                <a:cs typeface="Arial"/>
              </a:rPr>
              <a:t>Large scale projects</a:t>
            </a:r>
          </a:p>
          <a:p>
            <a:pPr lvl="1"/>
            <a:r>
              <a:rPr lang="en-US" sz="2000" b="0" dirty="0" smtClean="0">
                <a:solidFill>
                  <a:srgbClr val="FF0000"/>
                </a:solidFill>
                <a:latin typeface="Bookman Old Style" panose="02050604050505020204" pitchFamily="18" charset="0"/>
                <a:ea typeface="+mj-ea"/>
                <a:cs typeface="Arial"/>
              </a:rPr>
              <a:t>Deadline January11, 2017</a:t>
            </a:r>
          </a:p>
          <a:p>
            <a:pPr lvl="1"/>
            <a:r>
              <a:rPr lang="en-US" sz="2000" b="0" dirty="0" smtClean="0">
                <a:latin typeface="Bookman Old Style" panose="02050604050505020204" pitchFamily="18" charset="0"/>
                <a:ea typeface="+mj-ea"/>
                <a:cs typeface="Arial"/>
              </a:rPr>
              <a:t>B</a:t>
            </a:r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udget limit of $3,000,000 (including indirect costs)</a:t>
            </a:r>
          </a:p>
          <a:p>
            <a:pPr lvl="1"/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Maximum duration of 5 years</a:t>
            </a:r>
          </a:p>
          <a:p>
            <a:pPr lvl="1"/>
            <a:endParaRPr lang="en-US" sz="2000" b="0" kern="1200" dirty="0" smtClean="0">
              <a:solidFill>
                <a:schemeClr val="tx1"/>
              </a:solidFill>
              <a:effectLst/>
              <a:latin typeface="Bookman Old Style" panose="02050604050505020204" pitchFamily="18" charset="0"/>
              <a:ea typeface="+mj-ea"/>
              <a:cs typeface="Arial"/>
            </a:endParaRPr>
          </a:p>
          <a:p>
            <a:r>
              <a:rPr lang="en-US" sz="24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Typically focus </a:t>
            </a:r>
            <a:r>
              <a:rPr lang="en-US" sz="2400" b="0" dirty="0">
                <a:latin typeface="Bookman Old Style" panose="02050604050505020204" pitchFamily="18" charset="0"/>
                <a:cs typeface="Arial"/>
              </a:rPr>
              <a:t>o</a:t>
            </a:r>
            <a:r>
              <a:rPr lang="en-US" sz="2400" b="0" dirty="0" smtClean="0">
                <a:latin typeface="Bookman Old Style" panose="02050604050505020204" pitchFamily="18" charset="0"/>
                <a:cs typeface="Arial"/>
              </a:rPr>
              <a:t>n ambitious efforts to achieve the widespread deployment of effective instructional, curricular, and co-curricular practices in support of student engagement, learning, and retention.</a:t>
            </a:r>
          </a:p>
          <a:p>
            <a:pPr lvl="1"/>
            <a:endParaRPr lang="en-US" sz="2000" b="0" kern="1200" dirty="0" smtClean="0">
              <a:solidFill>
                <a:schemeClr val="tx1"/>
              </a:solidFill>
              <a:effectLst/>
              <a:latin typeface="Bookman Old Style" panose="02050604050505020204" pitchFamily="18" charset="0"/>
              <a:ea typeface="+mj-ea"/>
              <a:cs typeface="Arial"/>
            </a:endParaRPr>
          </a:p>
          <a:p>
            <a:r>
              <a:rPr lang="en-US" sz="2400" dirty="0">
                <a:latin typeface="Bookman Old Style" panose="02050604050505020204" pitchFamily="18" charset="0"/>
                <a:cs typeface="Arial"/>
              </a:rPr>
              <a:t>Evaluation should </a:t>
            </a:r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produce high quality </a:t>
            </a:r>
            <a:r>
              <a:rPr lang="en-US" sz="2400" dirty="0">
                <a:latin typeface="Bookman Old Style" panose="02050604050505020204" pitchFamily="18" charset="0"/>
                <a:cs typeface="Arial"/>
              </a:rPr>
              <a:t>evidence </a:t>
            </a:r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about the </a:t>
            </a:r>
            <a:r>
              <a:rPr lang="en-US" sz="2400" dirty="0">
                <a:latin typeface="Bookman Old Style" panose="02050604050505020204" pitchFamily="18" charset="0"/>
                <a:cs typeface="Arial"/>
              </a:rPr>
              <a:t>effectiveness of the </a:t>
            </a:r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project.  </a:t>
            </a:r>
          </a:p>
          <a:p>
            <a:pPr lvl="1"/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In effect these large projects are applied research projects investigating the effectiveness of models of change.</a:t>
            </a:r>
            <a:endParaRPr lang="en-US" sz="2000" dirty="0">
              <a:latin typeface="Bookman Old Style" panose="02050604050505020204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600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US" sz="4000" b="0" i="0" dirty="0" smtClean="0">
                <a:latin typeface="Bookman Old Style" panose="02050604050505020204" pitchFamily="18" charset="0"/>
                <a:cs typeface="Arial"/>
              </a:rPr>
              <a:t>Q&amp;A -1</a:t>
            </a:r>
          </a:p>
          <a:p>
            <a:pPr marL="0" indent="0">
              <a:buNone/>
            </a:pPr>
            <a:endParaRPr lang="en-US" sz="4000" b="0" i="0" dirty="0" smtClean="0">
              <a:latin typeface="Bookman Old Style" panose="02050604050505020204" pitchFamily="18" charset="0"/>
              <a:cs typeface="Arial"/>
            </a:endParaRPr>
          </a:p>
          <a:p>
            <a:pPr marL="0" indent="0">
              <a:buNone/>
            </a:pPr>
            <a:endParaRPr lang="en-US" sz="2800" b="0" i="0" dirty="0" smtClean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04756" y="34777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13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/>
                <a:cs typeface="Arial"/>
              </a:rPr>
              <a:t>Here are some tips for succeeding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US" sz="4400" dirty="0">
                <a:latin typeface="Bookman Old Style" panose="02050604050505020204" pitchFamily="18" charset="0"/>
                <a:cs typeface="Arial"/>
              </a:rPr>
              <a:t>Important Considerations</a:t>
            </a:r>
          </a:p>
          <a:p>
            <a:pPr marL="0" indent="0" algn="ctr">
              <a:buNone/>
            </a:pPr>
            <a:endParaRPr lang="en-US" dirty="0" smtClean="0">
              <a:latin typeface="Bookman Old Style" panose="02050604050505020204" pitchFamily="18" charset="0"/>
              <a:cs typeface="Arial"/>
            </a:endParaRPr>
          </a:p>
          <a:p>
            <a:pPr marL="0" indent="0" algn="ctr">
              <a:buNone/>
            </a:pPr>
            <a:r>
              <a:rPr lang="en-US" i="1" dirty="0" smtClean="0">
                <a:latin typeface="Bookman Old Style" panose="02050604050505020204" pitchFamily="18" charset="0"/>
                <a:cs typeface="Arial"/>
              </a:rPr>
              <a:t>Some Emphasis Areas in the IUSE: EHR Solicitation</a:t>
            </a:r>
            <a:endParaRPr lang="en-US" i="1" dirty="0">
              <a:latin typeface="Bookman Old Style" panose="02050604050505020204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9874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01712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  <a:cs typeface="Arial"/>
              </a:rPr>
              <a:t>Knowledge-Based </a:t>
            </a:r>
            <a:r>
              <a:rPr lang="en-US" sz="3200" dirty="0">
                <a:latin typeface="Bookman Old Style" panose="02050604050505020204" pitchFamily="18" charset="0"/>
                <a:cs typeface="Arial"/>
              </a:rPr>
              <a:t>and </a:t>
            </a:r>
            <a:r>
              <a:rPr lang="en-US" sz="3200" dirty="0" smtClean="0">
                <a:latin typeface="Bookman Old Style" panose="02050604050505020204" pitchFamily="18" charset="0"/>
                <a:cs typeface="Arial"/>
              </a:rPr>
              <a:t>Knowledge-Generating </a:t>
            </a:r>
            <a:endParaRPr lang="en-US" sz="3200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Successful </a:t>
            </a:r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projects can act locally </a:t>
            </a:r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but</a:t>
            </a:r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000" dirty="0">
                <a:latin typeface="Bookman Old Style" panose="02050604050505020204" pitchFamily="18" charset="0"/>
                <a:cs typeface="Arial"/>
              </a:rPr>
              <a:t>also think nationally </a:t>
            </a:r>
            <a:endParaRPr lang="en-US" sz="2000" dirty="0" smtClean="0">
              <a:latin typeface="Bookman Old Style" panose="02050604050505020204" pitchFamily="18" charset="0"/>
              <a:cs typeface="Arial"/>
            </a:endParaRPr>
          </a:p>
          <a:p>
            <a:pPr lvl="1"/>
            <a:r>
              <a:rPr lang="en-US" sz="2000" dirty="0">
                <a:latin typeface="Bookman Old Style" panose="02050604050505020204" pitchFamily="18" charset="0"/>
                <a:cs typeface="Arial"/>
              </a:rPr>
              <a:t>S</a:t>
            </a:r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eek to produce valuable changes locally</a:t>
            </a:r>
          </a:p>
          <a:p>
            <a:pPr lvl="1"/>
            <a:r>
              <a:rPr lang="en-US" sz="2000" dirty="0">
                <a:latin typeface="Bookman Old Style" panose="02050604050505020204" pitchFamily="18" charset="0"/>
                <a:cs typeface="Arial"/>
              </a:rPr>
              <a:t>S</a:t>
            </a:r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eek to generate knowledge that would be useful to other STEM faculty in other institutions</a:t>
            </a:r>
          </a:p>
          <a:p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Knowledge producing aspect is more than project evaluation</a:t>
            </a:r>
          </a:p>
          <a:p>
            <a:pPr lvl="1"/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 It is research that is contextualized within teaching practices,  institutional goals, and student impacts</a:t>
            </a:r>
          </a:p>
          <a:p>
            <a:endParaRPr lang="en-US" sz="2000" dirty="0" smtClean="0">
              <a:latin typeface="Bookman Old Style" panose="02050604050505020204" pitchFamily="18" charset="0"/>
              <a:cs typeface="Arial"/>
            </a:endParaRPr>
          </a:p>
          <a:p>
            <a:pPr marL="0" indent="0">
              <a:buNone/>
            </a:pPr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The Monograph on “Common Guidelines for Education R&amp;D” (August, 2013) may be helpful in designing the evaluation/ knowledge producing part of a good proposal</a:t>
            </a:r>
          </a:p>
        </p:txBody>
      </p:sp>
    </p:spTree>
    <p:extLst>
      <p:ext uri="{BB962C8B-B14F-4D97-AF65-F5344CB8AC3E}">
        <p14:creationId xmlns:p14="http://schemas.microsoft.com/office/powerpoint/2010/main" val="1371796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 dirty="0" smtClean="0">
                <a:latin typeface="Bookman Old Style" panose="02050604050505020204" pitchFamily="18" charset="0"/>
                <a:cs typeface="Arial"/>
              </a:rPr>
              <a:t>Topics</a:t>
            </a:r>
            <a:endParaRPr lang="en-US" sz="3200" b="0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403"/>
            <a:ext cx="8433136" cy="4946807"/>
          </a:xfrm>
        </p:spPr>
        <p:txBody>
          <a:bodyPr>
            <a:normAutofit lnSpcReduction="10000"/>
          </a:bodyPr>
          <a:lstStyle/>
          <a:p>
            <a:r>
              <a:rPr lang="en-US" sz="2800" b="0" dirty="0" smtClean="0">
                <a:solidFill>
                  <a:srgbClr val="000000"/>
                </a:solidFill>
                <a:latin typeface="Bookman Old Style" panose="02050604050505020204" pitchFamily="18" charset="0"/>
                <a:cs typeface="Arial"/>
              </a:rPr>
              <a:t>Introduction to IUSE: EHR Program</a:t>
            </a:r>
            <a:endParaRPr lang="en-US" sz="2400" b="0" dirty="0" smtClean="0">
              <a:solidFill>
                <a:srgbClr val="000000"/>
              </a:solidFill>
              <a:latin typeface="Bookman Old Style" panose="02050604050505020204" pitchFamily="18" charset="0"/>
              <a:cs typeface="Arial"/>
            </a:endParaRPr>
          </a:p>
          <a:p>
            <a:r>
              <a:rPr lang="en-US" sz="2800" b="0" dirty="0" smtClean="0">
                <a:solidFill>
                  <a:srgbClr val="000000"/>
                </a:solidFill>
                <a:latin typeface="Bookman Old Style" panose="02050604050505020204" pitchFamily="18" charset="0"/>
                <a:cs typeface="Arial"/>
              </a:rPr>
              <a:t>Program description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  <a:latin typeface="Bookman Old Style" panose="02050604050505020204" pitchFamily="18" charset="0"/>
                <a:cs typeface="Arial"/>
              </a:rPr>
              <a:t>Engaged Student Learning Track</a:t>
            </a:r>
          </a:p>
          <a:p>
            <a:pPr lvl="1"/>
            <a:r>
              <a:rPr lang="en-US" sz="2400" b="0" dirty="0" smtClean="0">
                <a:solidFill>
                  <a:srgbClr val="000000"/>
                </a:solidFill>
                <a:latin typeface="Bookman Old Style" panose="02050604050505020204" pitchFamily="18" charset="0"/>
                <a:cs typeface="Arial"/>
              </a:rPr>
              <a:t>Institution and Community Transformation Track</a:t>
            </a:r>
          </a:p>
          <a:p>
            <a:r>
              <a:rPr lang="en-US" sz="2800" b="0" dirty="0" smtClean="0">
                <a:solidFill>
                  <a:srgbClr val="000000"/>
                </a:solidFill>
                <a:latin typeface="Bookman Old Style" panose="02050604050505020204" pitchFamily="18" charset="0"/>
                <a:cs typeface="Arial"/>
              </a:rPr>
              <a:t>Q&amp;A #1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Bookman Old Style" panose="02050604050505020204" pitchFamily="18" charset="0"/>
                <a:cs typeface="Arial"/>
              </a:rPr>
              <a:t>Additional program details</a:t>
            </a:r>
          </a:p>
          <a:p>
            <a:pPr lvl="1"/>
            <a:r>
              <a:rPr lang="en-US" sz="2400" b="0" dirty="0" smtClean="0">
                <a:solidFill>
                  <a:srgbClr val="000000"/>
                </a:solidFill>
                <a:latin typeface="Bookman Old Style" panose="02050604050505020204" pitchFamily="18" charset="0"/>
                <a:cs typeface="Arial"/>
              </a:rPr>
              <a:t>Important program considerations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  <a:latin typeface="Bookman Old Style" panose="02050604050505020204" pitchFamily="18" charset="0"/>
                <a:cs typeface="Arial"/>
              </a:rPr>
              <a:t>Workshops and conferences</a:t>
            </a:r>
          </a:p>
          <a:p>
            <a:pPr lvl="1"/>
            <a:r>
              <a:rPr lang="en-US" sz="2400" b="0" dirty="0" smtClean="0">
                <a:solidFill>
                  <a:srgbClr val="000000"/>
                </a:solidFill>
                <a:latin typeface="Bookman Old Style" panose="02050604050505020204" pitchFamily="18" charset="0"/>
                <a:cs typeface="Arial"/>
              </a:rPr>
              <a:t>Review </a:t>
            </a:r>
            <a:r>
              <a:rPr lang="en-US" sz="2400" b="0" dirty="0" smtClean="0">
                <a:solidFill>
                  <a:srgbClr val="000000"/>
                </a:solidFill>
                <a:latin typeface="Bookman Old Style" panose="02050604050505020204" pitchFamily="18" charset="0"/>
                <a:cs typeface="Arial"/>
              </a:rPr>
              <a:t>criteria (separately)</a:t>
            </a:r>
            <a:endParaRPr lang="en-US" sz="2400" b="0" dirty="0" smtClean="0">
              <a:solidFill>
                <a:srgbClr val="000000"/>
              </a:solidFill>
              <a:latin typeface="Bookman Old Style" panose="02050604050505020204" pitchFamily="18" charset="0"/>
              <a:cs typeface="Arial"/>
            </a:endParaRPr>
          </a:p>
          <a:p>
            <a:r>
              <a:rPr lang="en-US" sz="2800" b="0" dirty="0" smtClean="0">
                <a:solidFill>
                  <a:srgbClr val="000000"/>
                </a:solidFill>
                <a:latin typeface="Bookman Old Style" panose="02050604050505020204" pitchFamily="18" charset="0"/>
                <a:cs typeface="Arial"/>
              </a:rPr>
              <a:t>Proposal preparation advice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Bookman Old Style" panose="02050604050505020204" pitchFamily="18" charset="0"/>
                <a:cs typeface="Arial"/>
              </a:rPr>
              <a:t>Q&amp;A #2</a:t>
            </a:r>
            <a:endParaRPr lang="en-US" sz="2800" b="0" dirty="0" smtClean="0">
              <a:solidFill>
                <a:srgbClr val="000000"/>
              </a:solidFill>
              <a:latin typeface="Bookman Old Style" panose="02050604050505020204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8325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Bookman Old Style" panose="02050604050505020204" pitchFamily="18" charset="0"/>
                <a:cs typeface="Arial"/>
              </a:rPr>
              <a:t>Interaction Between STEM Education Research and Practice</a:t>
            </a:r>
            <a:endParaRPr lang="en-US" sz="3200" dirty="0">
              <a:solidFill>
                <a:srgbClr val="000000"/>
              </a:solidFill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Bookman Old Style" panose="02050604050505020204" pitchFamily="18" charset="0"/>
                <a:cs typeface="Arial"/>
              </a:rPr>
              <a:t>Collaborations </a:t>
            </a:r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among STEM disciplinary experts and STEM education researchers </a:t>
            </a:r>
            <a:r>
              <a:rPr lang="en-US" sz="24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fosters a “cycle of innovation”       </a:t>
            </a:r>
          </a:p>
          <a:p>
            <a:pPr lvl="1"/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New questions emerge from innovative practice to be solved by new research</a:t>
            </a:r>
          </a:p>
          <a:p>
            <a:pPr lvl="1"/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New solutions derived from research to be implemented through modified practice </a:t>
            </a:r>
          </a:p>
          <a:p>
            <a:pPr lvl="1"/>
            <a:endParaRPr lang="en-US" sz="2000" b="0" kern="1200" dirty="0" smtClean="0">
              <a:solidFill>
                <a:schemeClr val="tx1"/>
              </a:solidFill>
              <a:effectLst/>
              <a:latin typeface="Bookman Old Style" panose="02050604050505020204" pitchFamily="18" charset="0"/>
              <a:ea typeface="+mj-ea"/>
              <a:cs typeface="Arial"/>
            </a:endParaRPr>
          </a:p>
          <a:p>
            <a:pPr rtl="0" eaLnBrk="1" latinLnBrk="0" hangingPunct="1"/>
            <a:r>
              <a:rPr lang="en-US" sz="24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rial"/>
              </a:rPr>
              <a:t>Collaboration among STEM disciplinary experts, STEM education researchers or cognitive scientists, and STEM education practitioners</a:t>
            </a:r>
            <a:r>
              <a:rPr lang="en-US" sz="2400" b="0" kern="1200" baseline="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rial"/>
              </a:rPr>
              <a:t> are encouraged</a:t>
            </a:r>
            <a:endParaRPr lang="en-US" sz="2400" dirty="0" smtClean="0">
              <a:effectLst/>
              <a:latin typeface="Bookman Old Style" panose="02050604050505020204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41771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0" dirty="0" smtClean="0">
                <a:latin typeface="Bookman Old Style" panose="02050604050505020204" pitchFamily="18" charset="0"/>
                <a:cs typeface="Arial"/>
              </a:rPr>
              <a:t>Transportability and Propagation Expectation</a:t>
            </a:r>
            <a:endParaRPr lang="en-US" sz="3200" b="0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>
                <a:latin typeface="Bookman Old Style" panose="02050604050505020204" pitchFamily="18" charset="0"/>
                <a:ea typeface="+mj-ea"/>
                <a:cs typeface="Arial"/>
              </a:rPr>
              <a:t>T</a:t>
            </a:r>
            <a:r>
              <a:rPr lang="en-US" sz="24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ransferability and propagation are </a:t>
            </a:r>
            <a:r>
              <a:rPr lang="en-US" sz="2400" dirty="0" smtClean="0">
                <a:latin typeface="Bookman Old Style" panose="02050604050505020204" pitchFamily="18" charset="0"/>
                <a:ea typeface="+mj-ea"/>
                <a:cs typeface="Arial"/>
              </a:rPr>
              <a:t>important considerations</a:t>
            </a:r>
            <a:r>
              <a:rPr lang="en-US" sz="24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 for IUSE: EHR-supported efforts </a:t>
            </a:r>
          </a:p>
          <a:p>
            <a:pPr lvl="1"/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They should be addressed throughout a project's lifetime </a:t>
            </a:r>
          </a:p>
          <a:p>
            <a:pPr lvl="1"/>
            <a:r>
              <a:rPr lang="en-US" sz="2000" dirty="0" smtClean="0">
                <a:latin typeface="Bookman Old Style" panose="02050604050505020204" pitchFamily="18" charset="0"/>
                <a:ea typeface="+mj-ea"/>
                <a:cs typeface="Arial"/>
              </a:rPr>
              <a:t>Approaches should be designed for </a:t>
            </a:r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use in a large variety of institutions </a:t>
            </a:r>
          </a:p>
          <a:p>
            <a:pPr lvl="1"/>
            <a:endParaRPr lang="en-US" sz="2000" b="0" kern="1200" dirty="0" smtClean="0">
              <a:solidFill>
                <a:schemeClr val="tx1"/>
              </a:solidFill>
              <a:effectLst/>
              <a:latin typeface="Bookman Old Style" panose="02050604050505020204" pitchFamily="18" charset="0"/>
              <a:ea typeface="+mj-ea"/>
              <a:cs typeface="Arial"/>
            </a:endParaRPr>
          </a:p>
          <a:p>
            <a:pPr lvl="0"/>
            <a:r>
              <a:rPr lang="en-US" sz="24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Principal Investigators are encouraged to consider </a:t>
            </a:r>
          </a:p>
          <a:p>
            <a:pPr lvl="1"/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The value of the project from the perspective of other users </a:t>
            </a:r>
          </a:p>
          <a:p>
            <a:pPr lvl="1"/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The relationships, partners, and structures which would eventually be needed to sustain the improvement on a wide scale</a:t>
            </a:r>
          </a:p>
        </p:txBody>
      </p:sp>
    </p:spTree>
    <p:extLst>
      <p:ext uri="{BB962C8B-B14F-4D97-AF65-F5344CB8AC3E}">
        <p14:creationId xmlns:p14="http://schemas.microsoft.com/office/powerpoint/2010/main" val="219895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A special category of proposal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US" sz="4800" dirty="0" smtClean="0">
                <a:latin typeface="Bookman Old Style" panose="02050604050505020204" pitchFamily="18" charset="0"/>
                <a:cs typeface="Arial"/>
              </a:rPr>
              <a:t>Research Project Proposals</a:t>
            </a:r>
            <a:endParaRPr lang="en-US" sz="4800" dirty="0">
              <a:latin typeface="Bookman Old Style" panose="02050604050505020204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2595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rial"/>
              </a:rPr>
              <a:t>Research Projects</a:t>
            </a:r>
            <a:endParaRPr lang="en-US" sz="3200" b="0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0074"/>
            <a:ext cx="8229600" cy="4400550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>
                <a:latin typeface="Bookman Old Style" panose="02050604050505020204" pitchFamily="18" charset="0"/>
                <a:ea typeface="+mj-ea"/>
                <a:cs typeface="Arial"/>
              </a:rPr>
              <a:t>Projects that are predominantly </a:t>
            </a:r>
            <a:r>
              <a:rPr lang="en-US" sz="2400" dirty="0">
                <a:latin typeface="Bookman Old Style" panose="02050604050505020204" pitchFamily="18" charset="0"/>
                <a:ea typeface="+mj-ea"/>
                <a:cs typeface="Arial"/>
              </a:rPr>
              <a:t>r</a:t>
            </a:r>
            <a:r>
              <a:rPr lang="en-US" sz="24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esearch studies may be submitted to either IUSE: </a:t>
            </a:r>
            <a:r>
              <a:rPr lang="en-US" sz="2400" dirty="0" smtClean="0">
                <a:latin typeface="Bookman Old Style" panose="02050604050505020204" pitchFamily="18" charset="0"/>
                <a:ea typeface="+mj-ea"/>
                <a:cs typeface="Arial"/>
              </a:rPr>
              <a:t>EH</a:t>
            </a:r>
            <a:r>
              <a:rPr lang="en-US" sz="24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R Track </a:t>
            </a:r>
          </a:p>
          <a:p>
            <a:pPr lvl="0"/>
            <a:endParaRPr lang="en-US" sz="1200" b="0" kern="1200" dirty="0" smtClean="0">
              <a:solidFill>
                <a:schemeClr val="tx1"/>
              </a:solidFill>
              <a:effectLst/>
              <a:latin typeface="Bookman Old Style" panose="02050604050505020204" pitchFamily="18" charset="0"/>
              <a:ea typeface="+mj-ea"/>
              <a:cs typeface="Arial"/>
            </a:endParaRPr>
          </a:p>
          <a:p>
            <a:pPr lvl="0"/>
            <a:r>
              <a:rPr lang="en-US" sz="24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Research may explore </a:t>
            </a:r>
          </a:p>
          <a:p>
            <a:pPr lvl="1"/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Enhancement of student learning and attitudes through teaching strategies and effective curricula </a:t>
            </a:r>
          </a:p>
          <a:p>
            <a:pPr lvl="1"/>
            <a:r>
              <a:rPr lang="en-US" sz="2000" b="0" dirty="0" smtClean="0">
                <a:latin typeface="Bookman Old Style" panose="02050604050505020204" pitchFamily="18" charset="0"/>
                <a:ea typeface="+mj-ea"/>
                <a:cs typeface="Arial"/>
              </a:rPr>
              <a:t>Diffusion of w</a:t>
            </a:r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idespread practices through the community </a:t>
            </a:r>
          </a:p>
          <a:p>
            <a:pPr lvl="1"/>
            <a:r>
              <a:rPr lang="en-US" sz="2000" dirty="0" smtClean="0">
                <a:latin typeface="Bookman Old Style" panose="02050604050505020204" pitchFamily="18" charset="0"/>
                <a:ea typeface="+mj-ea"/>
                <a:cs typeface="Arial"/>
              </a:rPr>
              <a:t>Effective professional development </a:t>
            </a:r>
          </a:p>
          <a:p>
            <a:pPr lvl="1"/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Effective institutional change models</a:t>
            </a:r>
          </a:p>
          <a:p>
            <a:pPr lvl="1"/>
            <a:endParaRPr lang="en-US" sz="1200" b="0" kern="1200" dirty="0" smtClean="0">
              <a:solidFill>
                <a:schemeClr val="tx1"/>
              </a:solidFill>
              <a:effectLst/>
              <a:latin typeface="Bookman Old Style" panose="02050604050505020204" pitchFamily="18" charset="0"/>
              <a:ea typeface="+mj-ea"/>
              <a:cs typeface="Arial"/>
            </a:endParaRPr>
          </a:p>
          <a:p>
            <a:pPr marL="0" lvl="1" indent="0">
              <a:buNone/>
            </a:pPr>
            <a:r>
              <a:rPr lang="en-US" sz="2000" i="1" dirty="0">
                <a:solidFill>
                  <a:srgbClr val="FF0000"/>
                </a:solidFill>
                <a:latin typeface="Bookman Old Style" panose="02050604050505020204" pitchFamily="18" charset="0"/>
                <a:cs typeface="Arial"/>
              </a:rPr>
              <a:t>These are examples, many other themes are appropriate.   Please contact an NSF program officer if you have questions about whether or not your project is appropriate</a:t>
            </a:r>
            <a:endParaRPr lang="en-US" sz="2000" b="0" kern="1200" dirty="0" smtClean="0">
              <a:solidFill>
                <a:schemeClr val="tx1"/>
              </a:solidFill>
              <a:effectLst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6898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rial"/>
              </a:rPr>
              <a:t>Workshops and Conferences</a:t>
            </a:r>
            <a:endParaRPr lang="en-US" sz="3200" b="0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Proposals for workshops and conferences addressing critical challenges in undergraduate STEM education may be submitted at any time</a:t>
            </a:r>
          </a:p>
          <a:p>
            <a:pPr lvl="0"/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Typically these include budgets up to $50,000 or between </a:t>
            </a:r>
            <a:r>
              <a:rPr lang="en-US" sz="2400" dirty="0">
                <a:latin typeface="Bookman Old Style" panose="02050604050505020204" pitchFamily="18" charset="0"/>
                <a:cs typeface="Arial"/>
              </a:rPr>
              <a:t>$50,000 and $</a:t>
            </a:r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100,000</a:t>
            </a:r>
            <a:endParaRPr lang="en-US" sz="2400" b="0" kern="1200" dirty="0" smtClean="0">
              <a:solidFill>
                <a:schemeClr val="tx1"/>
              </a:solidFill>
              <a:effectLst/>
              <a:latin typeface="Bookman Old Style" panose="02050604050505020204" pitchFamily="18" charset="0"/>
              <a:ea typeface="+mj-ea"/>
              <a:cs typeface="Arial"/>
            </a:endParaRPr>
          </a:p>
          <a:p>
            <a:pPr lvl="0"/>
            <a:r>
              <a:rPr lang="en-US" sz="2400" dirty="0" smtClean="0">
                <a:latin typeface="Bookman Old Style" panose="02050604050505020204" pitchFamily="18" charset="0"/>
                <a:ea typeface="+mj-ea"/>
                <a:cs typeface="Arial"/>
              </a:rPr>
              <a:t>You </a:t>
            </a:r>
            <a:r>
              <a:rPr lang="en-US" sz="2400" b="1" i="1" dirty="0" smtClean="0">
                <a:latin typeface="Bookman Old Style" panose="02050604050505020204" pitchFamily="18" charset="0"/>
                <a:ea typeface="+mj-ea"/>
                <a:cs typeface="Arial"/>
              </a:rPr>
              <a:t>must</a:t>
            </a:r>
            <a:r>
              <a:rPr lang="en-US" sz="2400" dirty="0" smtClean="0">
                <a:latin typeface="Bookman Old Style" panose="02050604050505020204" pitchFamily="18" charset="0"/>
                <a:ea typeface="+mj-ea"/>
                <a:cs typeface="Arial"/>
              </a:rPr>
              <a:t> consult</a:t>
            </a:r>
            <a:r>
              <a:rPr lang="en-US" sz="24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 with an NSF Program </a:t>
            </a:r>
            <a:r>
              <a:rPr lang="en-US" sz="2400" dirty="0" smtClean="0">
                <a:latin typeface="Bookman Old Style" panose="02050604050505020204" pitchFamily="18" charset="0"/>
                <a:ea typeface="+mj-ea"/>
                <a:cs typeface="Arial"/>
              </a:rPr>
              <a:t>O</a:t>
            </a:r>
            <a:r>
              <a:rPr lang="en-US" sz="24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fficer before submission to determine whether the proposed workshop or conference is considered appropriate for IUSE: EHR.</a:t>
            </a:r>
          </a:p>
          <a:p>
            <a:pPr lvl="0"/>
            <a:endParaRPr lang="en-US" sz="2400" b="0" kern="1200" dirty="0" smtClean="0">
              <a:solidFill>
                <a:schemeClr val="tx1"/>
              </a:solidFill>
              <a:effectLst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62082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Some Insights from former POs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US" dirty="0" smtClean="0">
                <a:latin typeface="Bookman Old Style" panose="02050604050505020204" pitchFamily="18" charset="0"/>
                <a:cs typeface="Arial"/>
              </a:rPr>
              <a:t>General Advice</a:t>
            </a:r>
          </a:p>
          <a:p>
            <a:pPr marL="0" indent="0" algn="ctr">
              <a:buNone/>
            </a:pP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0885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 dirty="0" smtClean="0">
                <a:latin typeface="Bookman Old Style" panose="02050604050505020204" pitchFamily="18" charset="0"/>
                <a:cs typeface="Arial"/>
              </a:rPr>
              <a:t>Knowledge-Based Expectation</a:t>
            </a:r>
            <a:endParaRPr lang="en-US" sz="3200" b="0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As you would do for a </a:t>
            </a:r>
            <a:r>
              <a:rPr lang="en-US" sz="2400" dirty="0">
                <a:latin typeface="Bookman Old Style" panose="02050604050505020204" pitchFamily="18" charset="0"/>
                <a:cs typeface="Arial"/>
              </a:rPr>
              <a:t>research proposal</a:t>
            </a:r>
          </a:p>
          <a:p>
            <a:pPr lvl="1"/>
            <a:r>
              <a:rPr lang="en-US" sz="2000" b="0" dirty="0" smtClean="0">
                <a:latin typeface="Bookman Old Style" panose="02050604050505020204" pitchFamily="18" charset="0"/>
                <a:cs typeface="Arial"/>
              </a:rPr>
              <a:t>Provide an evidence-based justification of the importance of the proposed topic </a:t>
            </a:r>
          </a:p>
          <a:p>
            <a:pPr lvl="1"/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Provide an </a:t>
            </a:r>
            <a:r>
              <a:rPr lang="en-US" sz="2000" dirty="0">
                <a:latin typeface="Bookman Old Style" panose="02050604050505020204" pitchFamily="18" charset="0"/>
                <a:cs typeface="Arial"/>
              </a:rPr>
              <a:t>evidence-based justification </a:t>
            </a:r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of </a:t>
            </a:r>
            <a:r>
              <a:rPr lang="en-US" sz="2000" dirty="0">
                <a:latin typeface="Bookman Old Style" panose="02050604050505020204" pitchFamily="18" charset="0"/>
                <a:cs typeface="Arial"/>
              </a:rPr>
              <a:t>the selected </a:t>
            </a:r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approach</a:t>
            </a:r>
          </a:p>
          <a:p>
            <a:pPr lvl="1"/>
            <a:endParaRPr lang="en-US" sz="2000" dirty="0" smtClean="0">
              <a:latin typeface="Bookman Old Style" panose="02050604050505020204" pitchFamily="18" charset="0"/>
              <a:cs typeface="Arial"/>
            </a:endParaRPr>
          </a:p>
          <a:p>
            <a:r>
              <a:rPr lang="en-US" sz="2400" b="0" dirty="0" smtClean="0">
                <a:latin typeface="Bookman Old Style" panose="02050604050505020204" pitchFamily="18" charset="0"/>
                <a:cs typeface="Arial"/>
              </a:rPr>
              <a:t>These should be substantial discussions with references to the literature</a:t>
            </a:r>
          </a:p>
          <a:p>
            <a:endParaRPr lang="en-US" sz="2400" b="0" dirty="0" smtClean="0">
              <a:latin typeface="Bookman Old Style" panose="02050604050505020204" pitchFamily="18" charset="0"/>
              <a:cs typeface="Arial"/>
            </a:endParaRPr>
          </a:p>
          <a:p>
            <a:r>
              <a:rPr lang="en-US" sz="2400" b="0" dirty="0" smtClean="0">
                <a:latin typeface="Bookman Old Style" panose="02050604050505020204" pitchFamily="18" charset="0"/>
                <a:cs typeface="Arial"/>
              </a:rPr>
              <a:t>Do this for proposals </a:t>
            </a:r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for both</a:t>
            </a:r>
            <a:endParaRPr lang="en-US" sz="2400" b="0" dirty="0" smtClean="0">
              <a:latin typeface="Bookman Old Style" panose="02050604050505020204" pitchFamily="18" charset="0"/>
              <a:cs typeface="Arial"/>
            </a:endParaRPr>
          </a:p>
          <a:p>
            <a:pPr lvl="1"/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Engaging Student Learning Track</a:t>
            </a:r>
          </a:p>
          <a:p>
            <a:pPr lvl="1"/>
            <a:r>
              <a:rPr lang="en-US" sz="2000" b="0" dirty="0" smtClean="0">
                <a:latin typeface="Bookman Old Style" panose="02050604050505020204" pitchFamily="18" charset="0"/>
                <a:cs typeface="Arial"/>
              </a:rPr>
              <a:t>Institution and Community Transformation Track</a:t>
            </a:r>
          </a:p>
        </p:txBody>
      </p:sp>
    </p:spTree>
    <p:extLst>
      <p:ext uri="{BB962C8B-B14F-4D97-AF65-F5344CB8AC3E}">
        <p14:creationId xmlns:p14="http://schemas.microsoft.com/office/powerpoint/2010/main" val="2285309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 dirty="0" smtClean="0">
                <a:latin typeface="Bookman Old Style" panose="02050604050505020204" pitchFamily="18" charset="0"/>
                <a:cs typeface="Arial"/>
              </a:rPr>
              <a:t>Knowledge-Generating Expectation</a:t>
            </a:r>
            <a:endParaRPr lang="en-US" sz="3200" b="0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6670"/>
            <a:ext cx="8229600" cy="4779683"/>
          </a:xfrm>
        </p:spPr>
        <p:txBody>
          <a:bodyPr>
            <a:normAutofit fontScale="92500" lnSpcReduction="20000"/>
          </a:bodyPr>
          <a:lstStyle/>
          <a:p>
            <a:r>
              <a:rPr lang="en-US" sz="24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rial"/>
              </a:rPr>
              <a:t>Describe plans for collecting, analyzing</a:t>
            </a:r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, and sharing data </a:t>
            </a:r>
          </a:p>
          <a:p>
            <a:endParaRPr lang="en-US" sz="2400" dirty="0" smtClean="0">
              <a:latin typeface="Bookman Old Style" panose="02050604050505020204" pitchFamily="18" charset="0"/>
              <a:cs typeface="Arial"/>
            </a:endParaRPr>
          </a:p>
          <a:p>
            <a:r>
              <a:rPr lang="en-US" sz="24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rial"/>
              </a:rPr>
              <a:t>Make evaluation an integral part of the project</a:t>
            </a:r>
          </a:p>
          <a:p>
            <a:pPr lvl="1"/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rial"/>
              </a:rPr>
              <a:t>Include specific and measurable goals and objectives</a:t>
            </a:r>
          </a:p>
          <a:p>
            <a:pPr lvl="1"/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rial"/>
              </a:rPr>
              <a:t>Identify your evaluator at the time of submission</a:t>
            </a:r>
          </a:p>
          <a:p>
            <a:pPr lvl="1"/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Include </a:t>
            </a:r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rial"/>
              </a:rPr>
              <a:t>an evaluation plan to determine the effect of the intervention</a:t>
            </a:r>
          </a:p>
          <a:p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All proposals should have distinct evaluation and research questions.</a:t>
            </a:r>
          </a:p>
          <a:p>
            <a:pPr lvl="1"/>
            <a:r>
              <a:rPr lang="en-US" sz="2000" b="0" kern="1200" baseline="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rial"/>
              </a:rPr>
              <a:t>Research and evaluation may have overlapping data sources</a:t>
            </a:r>
          </a:p>
          <a:p>
            <a:pPr lvl="1"/>
            <a:endParaRPr lang="en-US" sz="2000" b="0" kern="1200" baseline="0" dirty="0" smtClean="0">
              <a:solidFill>
                <a:schemeClr val="tx1"/>
              </a:solidFill>
              <a:effectLst/>
              <a:latin typeface="Bookman Old Style" panose="02050604050505020204" pitchFamily="18" charset="0"/>
              <a:cs typeface="Arial"/>
            </a:endParaRPr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4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rial"/>
              </a:rPr>
              <a:t>Do this for proposals in both</a:t>
            </a:r>
          </a:p>
          <a:p>
            <a:pPr lvl="1" indent="-342900">
              <a:defRPr/>
            </a:pPr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Engaging </a:t>
            </a:r>
            <a:r>
              <a:rPr lang="en-US" sz="2000" dirty="0">
                <a:latin typeface="Bookman Old Style" panose="02050604050505020204" pitchFamily="18" charset="0"/>
                <a:cs typeface="Arial"/>
              </a:rPr>
              <a:t>Student Learning </a:t>
            </a:r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Track</a:t>
            </a:r>
          </a:p>
          <a:p>
            <a:pPr lvl="1" indent="-342900">
              <a:defRPr/>
            </a:pPr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Institution </a:t>
            </a:r>
            <a:r>
              <a:rPr lang="en-US" sz="2000" dirty="0">
                <a:latin typeface="Bookman Old Style" panose="02050604050505020204" pitchFamily="18" charset="0"/>
                <a:cs typeface="Arial"/>
              </a:rPr>
              <a:t>and Community </a:t>
            </a:r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Transformation Track</a:t>
            </a:r>
            <a:endParaRPr lang="en-US" sz="2000" dirty="0">
              <a:latin typeface="Bookman Old Style" panose="02050604050505020204" pitchFamily="18" charset="0"/>
              <a:cs typeface="Arial"/>
            </a:endParaRPr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2400" b="0" dirty="0" smtClean="0"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5599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0" dirty="0" smtClean="0">
                <a:latin typeface="Bookman Old Style" panose="02050604050505020204" pitchFamily="18" charset="0"/>
                <a:cs typeface="Arial"/>
              </a:rPr>
              <a:t>Transportability and Propagation Expectation</a:t>
            </a:r>
            <a:endParaRPr lang="en-US" sz="3200" b="0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Propagation - the process and activities that a project uses to get others to adopt and adapt its products and results</a:t>
            </a:r>
          </a:p>
          <a:p>
            <a:pPr lvl="1"/>
            <a:r>
              <a:rPr lang="en-US" dirty="0"/>
              <a:t>Dissemination is an essential part of propagation</a:t>
            </a:r>
          </a:p>
          <a:p>
            <a:endParaRPr lang="en-US" dirty="0"/>
          </a:p>
          <a:p>
            <a:r>
              <a:rPr lang="en-US" dirty="0"/>
              <a:t>Transportability – the characteristics and features of a project’s products and results that facilitate their adoption by others and their adaptation to new contexts</a:t>
            </a:r>
          </a:p>
          <a:p>
            <a:pPr>
              <a:defRPr/>
            </a:pP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3262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0" dirty="0" smtClean="0">
                <a:latin typeface="Bookman Old Style" panose="02050604050505020204" pitchFamily="18" charset="0"/>
                <a:cs typeface="Arial"/>
              </a:rPr>
              <a:t>Transportability and Propagation Expectation</a:t>
            </a:r>
            <a:endParaRPr lang="en-US" sz="3200" b="0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Describe your plans</a:t>
            </a:r>
            <a:r>
              <a:rPr lang="en-US" sz="2400" b="0" kern="1200" baseline="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 for making your project transportable and/or</a:t>
            </a:r>
            <a:r>
              <a:rPr lang="en-US" sz="24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 portable.</a:t>
            </a:r>
            <a:endParaRPr lang="en-US" sz="2400" b="0" kern="1200" baseline="0" dirty="0" smtClean="0">
              <a:solidFill>
                <a:schemeClr val="tx1"/>
              </a:solidFill>
              <a:effectLst/>
              <a:latin typeface="Bookman Old Style" panose="02050604050505020204" pitchFamily="18" charset="0"/>
              <a:ea typeface="+mj-ea"/>
              <a:cs typeface="Arial"/>
            </a:endParaRPr>
          </a:p>
          <a:p>
            <a:pPr marL="0" indent="0">
              <a:buNone/>
            </a:pPr>
            <a:endParaRPr lang="en-US" sz="2400" b="0" kern="1200" dirty="0" smtClean="0">
              <a:solidFill>
                <a:schemeClr val="tx1"/>
              </a:solidFill>
              <a:effectLst/>
              <a:latin typeface="Bookman Old Style" panose="02050604050505020204" pitchFamily="18" charset="0"/>
              <a:ea typeface="+mj-ea"/>
              <a:cs typeface="Arial"/>
            </a:endParaRPr>
          </a:p>
          <a:p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When possible, describe </a:t>
            </a:r>
            <a:r>
              <a:rPr lang="en-US" sz="2400" dirty="0">
                <a:latin typeface="Bookman Old Style" panose="02050604050505020204" pitchFamily="18" charset="0"/>
                <a:cs typeface="Arial"/>
              </a:rPr>
              <a:t>your plans </a:t>
            </a:r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for </a:t>
            </a:r>
            <a:r>
              <a:rPr lang="en-US" sz="2400" dirty="0">
                <a:latin typeface="Bookman Old Style" panose="02050604050505020204" pitchFamily="18" charset="0"/>
                <a:cs typeface="Arial"/>
              </a:rPr>
              <a:t>encouraging, enabling, and facilitating </a:t>
            </a:r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your projects transportable products by others.</a:t>
            </a:r>
          </a:p>
          <a:p>
            <a:endParaRPr lang="en-US" sz="2400" dirty="0" smtClean="0">
              <a:latin typeface="Bookman Old Style" panose="02050604050505020204" pitchFamily="18" charset="0"/>
              <a:cs typeface="Arial"/>
            </a:endParaRPr>
          </a:p>
          <a:p>
            <a:r>
              <a:rPr lang="en-US" sz="24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rial"/>
              </a:rPr>
              <a:t>Provide an knowledge-based justification for your approaches</a:t>
            </a:r>
          </a:p>
          <a:p>
            <a:endParaRPr lang="en-US" sz="2400" b="0" kern="1200" dirty="0" smtClean="0">
              <a:solidFill>
                <a:schemeClr val="tx1"/>
              </a:solidFill>
              <a:effectLst/>
              <a:latin typeface="Bookman Old Style" panose="02050604050505020204" pitchFamily="18" charset="0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4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rial"/>
              </a:rPr>
              <a:t>Evaluate your projects efforts with respect to transportability and propagation.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2400" b="0" kern="1200" dirty="0" smtClean="0">
              <a:solidFill>
                <a:schemeClr val="tx1"/>
              </a:solidFill>
              <a:effectLst/>
              <a:latin typeface="Bookman Old Style" panose="02050604050505020204" pitchFamily="18" charset="0"/>
              <a:cs typeface="Arial"/>
            </a:endParaRPr>
          </a:p>
          <a:p>
            <a:pPr>
              <a:defRPr/>
            </a:pPr>
            <a:r>
              <a:rPr lang="en-US" sz="2400" dirty="0">
                <a:latin typeface="Bookman Old Style" panose="02050604050505020204" pitchFamily="18" charset="0"/>
                <a:cs typeface="Arial"/>
              </a:rPr>
              <a:t>Do this for proposals in both </a:t>
            </a:r>
            <a:endParaRPr lang="en-US" sz="2400" dirty="0" smtClean="0">
              <a:latin typeface="Bookman Old Style" panose="02050604050505020204" pitchFamily="18" charset="0"/>
              <a:cs typeface="Arial"/>
            </a:endParaRPr>
          </a:p>
          <a:p>
            <a:pPr lvl="1">
              <a:defRPr/>
            </a:pPr>
            <a:r>
              <a:rPr lang="en-US" sz="2000" dirty="0" smtClean="0">
                <a:latin typeface="Bookman Old Style" panose="02050604050505020204" pitchFamily="18" charset="0"/>
                <a:cs typeface="Arial"/>
              </a:rPr>
              <a:t>Engaging </a:t>
            </a:r>
            <a:r>
              <a:rPr lang="en-US" sz="2000" dirty="0">
                <a:latin typeface="Bookman Old Style" panose="02050604050505020204" pitchFamily="18" charset="0"/>
                <a:cs typeface="Arial"/>
              </a:rPr>
              <a:t>Student Learning Track</a:t>
            </a:r>
          </a:p>
          <a:p>
            <a:pPr lvl="1"/>
            <a:r>
              <a:rPr lang="en-US" sz="2000" dirty="0">
                <a:latin typeface="Bookman Old Style" panose="02050604050505020204" pitchFamily="18" charset="0"/>
                <a:cs typeface="Arial"/>
              </a:rPr>
              <a:t>Institution and Community Transformation</a:t>
            </a:r>
          </a:p>
          <a:p>
            <a:pPr>
              <a:defRPr/>
            </a:pP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59189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>
                <a:latin typeface="Bookman Old Style" panose="02050604050505020204" pitchFamily="18" charset="0"/>
                <a:cs typeface="Arial"/>
              </a:rPr>
              <a:t>IUSE: EHR Introduction</a:t>
            </a:r>
            <a:endParaRPr lang="en-US" b="0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0" dirty="0" smtClean="0">
                <a:latin typeface="Bookman Old Style" panose="02050604050505020204" pitchFamily="18" charset="0"/>
                <a:cs typeface="Arial"/>
              </a:rPr>
              <a:t>IUSE: EHR is </a:t>
            </a:r>
            <a:r>
              <a:rPr lang="en-US" sz="2800" dirty="0" smtClean="0">
                <a:latin typeface="Bookman Old Style" panose="02050604050505020204" pitchFamily="18" charset="0"/>
                <a:cs typeface="Arial"/>
              </a:rPr>
              <a:t>beginning</a:t>
            </a:r>
            <a:r>
              <a:rPr lang="en-US" sz="2800" b="0" dirty="0" smtClean="0">
                <a:latin typeface="Bookman Old Style" panose="02050604050505020204" pitchFamily="18" charset="0"/>
                <a:cs typeface="Arial"/>
              </a:rPr>
              <a:t> its </a:t>
            </a:r>
            <a:r>
              <a:rPr lang="en-US" sz="2800" dirty="0" smtClean="0">
                <a:latin typeface="Bookman Old Style" panose="02050604050505020204" pitchFamily="18" charset="0"/>
                <a:cs typeface="Arial"/>
              </a:rPr>
              <a:t>fourth</a:t>
            </a:r>
            <a:r>
              <a:rPr lang="en-US" sz="2800" b="0" dirty="0" smtClean="0">
                <a:latin typeface="Bookman Old Style" panose="02050604050505020204" pitchFamily="18" charset="0"/>
                <a:cs typeface="Arial"/>
              </a:rPr>
              <a:t> year of operation  </a:t>
            </a:r>
          </a:p>
          <a:p>
            <a:pPr marL="457200" lvl="1" indent="0">
              <a:buNone/>
            </a:pPr>
            <a:endParaRPr lang="en-US" sz="2400" b="0" dirty="0" smtClean="0">
              <a:latin typeface="Bookman Old Style" panose="02050604050505020204" pitchFamily="18" charset="0"/>
              <a:cs typeface="Arial"/>
            </a:endParaRPr>
          </a:p>
          <a:p>
            <a:pPr lvl="0"/>
            <a:r>
              <a:rPr lang="en-US" sz="2800" b="0" dirty="0" smtClean="0">
                <a:latin typeface="Bookman Old Style" panose="02050604050505020204" pitchFamily="18" charset="0"/>
                <a:cs typeface="Arial"/>
              </a:rPr>
              <a:t>IUSE: EHR is a broad program focused on undergraduate STEM  education </a:t>
            </a:r>
          </a:p>
          <a:p>
            <a:pPr lvl="1"/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For</a:t>
            </a:r>
            <a:r>
              <a:rPr lang="en-US" sz="2400" b="0" dirty="0" smtClean="0">
                <a:latin typeface="Bookman Old Style" panose="02050604050505020204" pitchFamily="18" charset="0"/>
                <a:cs typeface="Arial"/>
              </a:rPr>
              <a:t> all types of institutions of higher education</a:t>
            </a:r>
          </a:p>
          <a:p>
            <a:pPr lvl="1"/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For all aspects of undergraduate STEM education</a:t>
            </a:r>
          </a:p>
          <a:p>
            <a:pPr lvl="1"/>
            <a:r>
              <a:rPr lang="en-US" sz="2400" dirty="0" smtClean="0">
                <a:latin typeface="Bookman Old Style" panose="02050604050505020204" pitchFamily="18" charset="0"/>
                <a:cs typeface="Arial"/>
              </a:rPr>
              <a:t>This </a:t>
            </a:r>
            <a:r>
              <a:rPr lang="en-US" sz="2400" b="0" dirty="0" smtClean="0">
                <a:latin typeface="Bookman Old Style" panose="02050604050505020204" pitchFamily="18" charset="0"/>
                <a:cs typeface="Arial"/>
              </a:rPr>
              <a:t>includes Pre-service education for future K-12 teachers of any STEM discipline</a:t>
            </a:r>
            <a:endParaRPr lang="en-US" sz="2400" dirty="0" smtClean="0">
              <a:latin typeface="Bookman Old Style" panose="02050604050505020204" pitchFamily="18" charset="0"/>
              <a:cs typeface="Arial"/>
            </a:endParaRPr>
          </a:p>
          <a:p>
            <a:pPr marL="0" indent="0">
              <a:buNone/>
            </a:pPr>
            <a:endParaRPr lang="en-US" b="0" strike="sngStrike" dirty="0" smtClean="0">
              <a:latin typeface="Arial"/>
              <a:cs typeface="Arial"/>
            </a:endParaRPr>
          </a:p>
          <a:p>
            <a:endParaRPr lang="en-US" b="0" strike="sngStrike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93577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idx="1"/>
          </p:nvPr>
        </p:nvSpPr>
        <p:spPr>
          <a:xfrm>
            <a:off x="457200" y="1277374"/>
            <a:ext cx="8229600" cy="4724400"/>
          </a:xfrm>
        </p:spPr>
        <p:txBody>
          <a:bodyPr anchor="t">
            <a:normAutofit/>
          </a:bodyPr>
          <a:lstStyle/>
          <a:p>
            <a:pPr marL="625475" lvl="1" indent="0" algn="ctr">
              <a:buNone/>
            </a:pPr>
            <a:endParaRPr lang="en-US" sz="3600" b="0" dirty="0">
              <a:latin typeface="Arial"/>
              <a:cs typeface="Arial"/>
            </a:endParaRPr>
          </a:p>
          <a:p>
            <a:pPr marL="3175" lvl="1" indent="0" algn="ctr">
              <a:buNone/>
            </a:pPr>
            <a:r>
              <a:rPr lang="en-US" sz="6000" b="0" dirty="0" smtClean="0">
                <a:latin typeface="Bookman Old Style" panose="02050604050505020204" pitchFamily="18" charset="0"/>
                <a:cs typeface="Arial"/>
              </a:rPr>
              <a:t>Q&amp;A – 2</a:t>
            </a:r>
          </a:p>
          <a:p>
            <a:pPr marL="3175" lvl="1" indent="0" algn="ctr">
              <a:buNone/>
            </a:pPr>
            <a:endParaRPr lang="en-US" sz="6000" i="0" dirty="0">
              <a:latin typeface="Bookman Old Style" panose="02050604050505020204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640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0" dirty="0" smtClean="0">
                <a:latin typeface="Bookman Old Style" panose="02050604050505020204" pitchFamily="18" charset="0"/>
                <a:cs typeface="Arial"/>
              </a:rPr>
              <a:t>IUSE: EHR Website</a:t>
            </a:r>
            <a:endParaRPr lang="en-US" sz="3200" b="0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For more information on IUSE: EHR Program visit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2400" kern="1200" dirty="0" smtClean="0">
              <a:solidFill>
                <a:schemeClr val="tx1"/>
              </a:solidFill>
              <a:effectLst/>
              <a:latin typeface="Bookman Old Style" panose="02050604050505020204" pitchFamily="18" charset="0"/>
              <a:ea typeface="+mj-ea"/>
              <a:cs typeface="Arial"/>
            </a:endParaRPr>
          </a:p>
          <a:p>
            <a:pPr lvl="1" indent="-342900">
              <a:spcBef>
                <a:spcPct val="0"/>
              </a:spcBef>
              <a:buFont typeface="Arial"/>
              <a:buChar char="•"/>
            </a:pPr>
            <a:r>
              <a:rPr lang="en-US" sz="2000" u="sng" dirty="0">
                <a:latin typeface="Bookman Old Style" panose="02050604050505020204" pitchFamily="18" charset="0"/>
                <a:cs typeface="Arial"/>
                <a:hlinkClick r:id="rId3"/>
              </a:rPr>
              <a:t>http://</a:t>
            </a:r>
            <a:r>
              <a:rPr lang="en-US" sz="2000" u="sng" dirty="0" smtClean="0">
                <a:latin typeface="Bookman Old Style" panose="02050604050505020204" pitchFamily="18" charset="0"/>
                <a:cs typeface="Arial"/>
                <a:hlinkClick r:id="rId3"/>
              </a:rPr>
              <a:t>www.nsf.gov/pubs/2015/nsf15585/nsf15585.htm</a:t>
            </a:r>
            <a:r>
              <a:rPr lang="en-US" sz="2000" u="sng" dirty="0" smtClean="0">
                <a:latin typeface="Bookman Old Style" panose="02050604050505020204" pitchFamily="18" charset="0"/>
                <a:cs typeface="Arial"/>
              </a:rPr>
              <a:t> </a:t>
            </a:r>
            <a:endParaRPr lang="en-US" sz="2000" b="0" u="sng" dirty="0" smtClean="0">
              <a:latin typeface="Bookman Old Style" panose="02050604050505020204" pitchFamily="18" charset="0"/>
              <a:cs typeface="Arial"/>
            </a:endParaRPr>
          </a:p>
          <a:p>
            <a:pPr lvl="1" indent="-342900">
              <a:spcBef>
                <a:spcPct val="0"/>
              </a:spcBef>
              <a:buFont typeface="Arial"/>
              <a:buChar char="•"/>
            </a:pPr>
            <a:endParaRPr lang="en-US" sz="2400" u="sng" dirty="0" smtClean="0">
              <a:latin typeface="Bookman Old Style" panose="02050604050505020204" pitchFamily="18" charset="0"/>
              <a:cs typeface="Arial"/>
            </a:endParaRPr>
          </a:p>
          <a:p>
            <a:pPr lvl="1" indent="-342900">
              <a:spcBef>
                <a:spcPct val="0"/>
              </a:spcBef>
              <a:buFont typeface="Arial"/>
              <a:buChar char="•"/>
            </a:pPr>
            <a:r>
              <a:rPr lang="en-US" sz="2400" u="sng" dirty="0" smtClean="0">
                <a:latin typeface="Bookman Old Style" panose="02050604050505020204" pitchFamily="18" charset="0"/>
                <a:cs typeface="Arial"/>
              </a:rPr>
              <a:t>Google “NSF IUSE” </a:t>
            </a:r>
          </a:p>
          <a:p>
            <a:pPr marL="400050" lvl="1" indent="0">
              <a:spcBef>
                <a:spcPct val="0"/>
              </a:spcBef>
              <a:buNone/>
            </a:pPr>
            <a:endParaRPr lang="en-US" sz="2400" b="0" u="sng" dirty="0" smtClean="0">
              <a:latin typeface="Bookman Old Style" panose="02050604050505020204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4591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0813" cy="1349375"/>
          </a:xfrm>
        </p:spPr>
        <p:txBody>
          <a:bodyPr/>
          <a:lstStyle/>
          <a:p>
            <a:r>
              <a:rPr lang="en-US" dirty="0" smtClean="0">
                <a:latin typeface="Bookman Old Style"/>
                <a:cs typeface="Bookman Old Style"/>
              </a:rPr>
              <a:t>IUSE Resources </a:t>
            </a:r>
            <a:endParaRPr lang="en-US" dirty="0"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9248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3800" dirty="0" smtClean="0">
                <a:solidFill>
                  <a:schemeClr val="tx1"/>
                </a:solidFill>
                <a:latin typeface="Bookman Old Style"/>
                <a:cs typeface="Bookman Old Style"/>
              </a:rPr>
              <a:t>Grant Proposal Guide</a:t>
            </a:r>
            <a:r>
              <a:rPr lang="en-US" dirty="0" smtClean="0">
                <a:solidFill>
                  <a:schemeClr val="tx1"/>
                </a:solidFill>
                <a:latin typeface="Bookman Old Style"/>
                <a:cs typeface="Bookman Old Style"/>
              </a:rPr>
              <a:t> (GPG)</a:t>
            </a:r>
          </a:p>
          <a:p>
            <a:r>
              <a:rPr lang="en-US" sz="2400" u="sng" dirty="0">
                <a:latin typeface="Bookman Old Style"/>
                <a:cs typeface="Bookman Old Style"/>
                <a:hlinkClick r:id="rId3"/>
              </a:rPr>
              <a:t>http://www.nsf.gov/publications/pub_summ.jsp?ods_key=gpg</a:t>
            </a:r>
            <a:r>
              <a:rPr lang="en-US" sz="2400" dirty="0">
                <a:latin typeface="Bookman Old Style"/>
                <a:cs typeface="Bookman Old Style"/>
              </a:rPr>
              <a:t> 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tx1"/>
                </a:solidFill>
                <a:latin typeface="Bookman Old Style"/>
                <a:cs typeface="Bookman Old Style"/>
              </a:rPr>
              <a:t>Common </a:t>
            </a:r>
            <a:r>
              <a:rPr lang="en-US" sz="3800" dirty="0">
                <a:solidFill>
                  <a:schemeClr val="tx1"/>
                </a:solidFill>
                <a:latin typeface="Bookman Old Style"/>
                <a:cs typeface="Bookman Old Style"/>
              </a:rPr>
              <a:t>Guidelines for Education </a:t>
            </a:r>
            <a:r>
              <a:rPr lang="en-US" sz="3800" dirty="0" smtClean="0">
                <a:solidFill>
                  <a:schemeClr val="tx1"/>
                </a:solidFill>
                <a:latin typeface="Bookman Old Style"/>
                <a:cs typeface="Bookman Old Style"/>
              </a:rPr>
              <a:t>R&amp;D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Bookman Old Style"/>
                <a:cs typeface="Bookman Old Style"/>
                <a:hlinkClick r:id="rId4"/>
              </a:rPr>
              <a:t>http</a:t>
            </a:r>
            <a:r>
              <a:rPr lang="en-US" sz="2400" dirty="0">
                <a:solidFill>
                  <a:schemeClr val="tx1"/>
                </a:solidFill>
                <a:latin typeface="Bookman Old Style"/>
                <a:cs typeface="Bookman Old Style"/>
                <a:hlinkClick r:id="rId4"/>
              </a:rPr>
              <a:t>://</a:t>
            </a:r>
            <a:r>
              <a:rPr lang="en-US" sz="2400" dirty="0" smtClean="0">
                <a:solidFill>
                  <a:schemeClr val="tx1"/>
                </a:solidFill>
                <a:latin typeface="Bookman Old Style"/>
                <a:cs typeface="Bookman Old Style"/>
                <a:hlinkClick r:id="rId4"/>
              </a:rPr>
              <a:t>www.nsf.gov/pubs/2013/nsf13126/nsf13126.pdf</a:t>
            </a:r>
            <a:endParaRPr lang="en-US" sz="2400" dirty="0" smtClean="0">
              <a:solidFill>
                <a:schemeClr val="tx1"/>
              </a:solidFill>
              <a:latin typeface="Bookman Old Style"/>
              <a:cs typeface="Bookman Old Style"/>
            </a:endParaRP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25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Pre-Service STEM Teacher Education</a:t>
            </a:r>
            <a:endParaRPr lang="en-US" sz="3200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966"/>
            <a:ext cx="8229600" cy="50192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3333FF"/>
                </a:solidFill>
                <a:latin typeface="Bookman Old Style" panose="02050604050505020204" pitchFamily="18" charset="0"/>
              </a:rPr>
              <a:t>Solicitation 15-585</a:t>
            </a:r>
          </a:p>
          <a:p>
            <a:pPr marL="0" indent="0">
              <a:buNone/>
            </a:pPr>
            <a:r>
              <a:rPr lang="en-US" sz="2600" dirty="0" smtClean="0">
                <a:latin typeface="Bookman Old Style" panose="02050604050505020204" pitchFamily="18" charset="0"/>
              </a:rPr>
              <a:t>“recent policy actions and reports have drawn attention to the opportunities and challenges inherent in increasing the number of highly qualified STEM graduates, </a:t>
            </a:r>
            <a:r>
              <a:rPr lang="en-US" sz="26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including STEM teachers</a:t>
            </a:r>
            <a:r>
              <a:rPr lang="en-US" sz="2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.”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“</a:t>
            </a:r>
            <a:r>
              <a:rPr lang="en-US" sz="2600" dirty="0" smtClean="0">
                <a:latin typeface="Bookman Old Style" panose="02050604050505020204" pitchFamily="18" charset="0"/>
              </a:rPr>
              <a:t>IUSE</a:t>
            </a:r>
            <a:r>
              <a:rPr lang="en-US" sz="2600" dirty="0">
                <a:latin typeface="Bookman Old Style" panose="02050604050505020204" pitchFamily="18" charset="0"/>
              </a:rPr>
              <a:t>: EHR encourages projects that develop faculty expertise, </a:t>
            </a:r>
            <a:r>
              <a:rPr lang="en-US" sz="26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prepare K-12 teachers</a:t>
            </a:r>
            <a:r>
              <a:rPr lang="en-US" sz="2600" dirty="0">
                <a:latin typeface="Bookman Old Style" panose="02050604050505020204" pitchFamily="18" charset="0"/>
              </a:rPr>
              <a:t>, and provide all undergraduate students with STEM competencies and a basic understanding of STEM concepts and </a:t>
            </a:r>
            <a:r>
              <a:rPr lang="en-US" sz="2600" dirty="0" smtClean="0">
                <a:latin typeface="Bookman Old Style" panose="02050604050505020204" pitchFamily="18" charset="0"/>
              </a:rPr>
              <a:t>principles.”</a:t>
            </a:r>
            <a:endParaRPr lang="en-US" sz="2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1337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none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rial"/>
              </a:rPr>
              <a:t>IUSE: EHR </a:t>
            </a:r>
            <a:r>
              <a:rPr lang="en-US" u="none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rial"/>
              </a:rPr>
              <a:t/>
            </a:r>
            <a:br>
              <a:rPr lang="en-US" u="none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rial"/>
              </a:rPr>
            </a:br>
            <a:r>
              <a:rPr lang="en-US" u="none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rial"/>
              </a:rPr>
              <a:t>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All undergraduate students fully engaged in their STEM learning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  <a:ea typeface="+mj-ea"/>
                <a:cs typeface="Arial"/>
              </a:rPr>
              <a:t>Both majors and non-majors</a:t>
            </a:r>
          </a:p>
          <a:p>
            <a:pPr lvl="1"/>
            <a:endParaRPr lang="en-US" b="0" kern="1200" dirty="0" smtClean="0">
              <a:solidFill>
                <a:schemeClr val="tx1"/>
              </a:solidFill>
              <a:effectLst/>
              <a:latin typeface="Bookman Old Style" panose="02050604050505020204" pitchFamily="18" charset="0"/>
              <a:ea typeface="+mj-ea"/>
              <a:cs typeface="Arial"/>
            </a:endParaRPr>
          </a:p>
          <a:p>
            <a:r>
              <a:rPr lang="en-US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Institutions of higher education deeply committed to the broad use of research-based teaching approaches</a:t>
            </a:r>
          </a:p>
        </p:txBody>
      </p:sp>
    </p:spTree>
    <p:extLst>
      <p:ext uri="{BB962C8B-B14F-4D97-AF65-F5344CB8AC3E}">
        <p14:creationId xmlns:p14="http://schemas.microsoft.com/office/powerpoint/2010/main" val="8772739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latin typeface="Bookman Old Style" panose="02050604050505020204" pitchFamily="18" charset="0"/>
              </a:rPr>
              <a:t>IUSE: EHR </a:t>
            </a:r>
            <a:r>
              <a:rPr lang="en-US" dirty="0" smtClean="0">
                <a:latin typeface="Bookman Old Style" panose="02050604050505020204" pitchFamily="18" charset="0"/>
              </a:rPr>
              <a:t/>
            </a:r>
            <a:br>
              <a:rPr lang="en-US" dirty="0" smtClean="0">
                <a:latin typeface="Bookman Old Style" panose="02050604050505020204" pitchFamily="18" charset="0"/>
              </a:rPr>
            </a:br>
            <a:r>
              <a:rPr lang="en-US" dirty="0" smtClean="0">
                <a:latin typeface="Bookman Old Style" panose="02050604050505020204" pitchFamily="18" charset="0"/>
              </a:rPr>
              <a:t>Vision (cont.)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Bookman Old Style" panose="02050604050505020204" pitchFamily="18" charset="0"/>
              </a:rPr>
              <a:t>The IUSE: EHR program recognizes the key role faculty play both as</a:t>
            </a:r>
          </a:p>
          <a:p>
            <a:pPr marL="0" indent="0">
              <a:buNone/>
            </a:pPr>
            <a:endParaRPr lang="en-US" sz="1800" dirty="0" smtClean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Creators of innovative learning materials and teaching approaches, and</a:t>
            </a:r>
          </a:p>
          <a:p>
            <a:endParaRPr lang="en-US" sz="1800" dirty="0" smtClean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Implementers of promising practices.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69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i="1" dirty="0" smtClean="0">
                <a:latin typeface="Bookman Old Style" panose="02050604050505020204" pitchFamily="18" charset="0"/>
              </a:rPr>
              <a:t>IUSE: EHR </a:t>
            </a:r>
            <a:r>
              <a:rPr lang="en-US" sz="3600" dirty="0">
                <a:latin typeface="Bookman Old Style" panose="02050604050505020204" pitchFamily="18" charset="0"/>
              </a:rPr>
              <a:t/>
            </a:r>
            <a:br>
              <a:rPr lang="en-US" sz="3600" dirty="0">
                <a:latin typeface="Bookman Old Style" panose="02050604050505020204" pitchFamily="18" charset="0"/>
              </a:rPr>
            </a:br>
            <a:r>
              <a:rPr lang="en-US" sz="3600" dirty="0" smtClean="0">
                <a:latin typeface="Bookman Old Style" panose="02050604050505020204" pitchFamily="18" charset="0"/>
              </a:rPr>
              <a:t>Overarching Goals</a:t>
            </a:r>
            <a:endParaRPr lang="en-US" sz="3600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Bookman Old Style" panose="02050604050505020204" pitchFamily="18" charset="0"/>
              </a:rPr>
              <a:t>To promote:</a:t>
            </a:r>
          </a:p>
          <a:p>
            <a:pPr marL="514350" indent="-514350">
              <a:buAutoNum type="arabicParenR"/>
            </a:pPr>
            <a:r>
              <a:rPr lang="en-US" sz="2800" dirty="0" smtClean="0">
                <a:latin typeface="Bookman Old Style" panose="02050604050505020204" pitchFamily="18" charset="0"/>
              </a:rPr>
              <a:t>The development, use, and testing of instructional practices and curricular innovations that </a:t>
            </a:r>
            <a:r>
              <a:rPr lang="en-US" sz="2800" b="1" dirty="0" smtClean="0">
                <a:latin typeface="Bookman Old Style" panose="02050604050505020204" pitchFamily="18" charset="0"/>
              </a:rPr>
              <a:t>engage</a:t>
            </a:r>
            <a:r>
              <a:rPr lang="en-US" sz="2800" dirty="0" smtClean="0">
                <a:latin typeface="Bookman Old Style" panose="02050604050505020204" pitchFamily="18" charset="0"/>
              </a:rPr>
              <a:t> and improve </a:t>
            </a:r>
            <a:r>
              <a:rPr lang="en-US" sz="2800" b="1" dirty="0" smtClean="0">
                <a:latin typeface="Bookman Old Style" panose="02050604050505020204" pitchFamily="18" charset="0"/>
              </a:rPr>
              <a:t>student learning</a:t>
            </a:r>
            <a:r>
              <a:rPr lang="en-US" sz="2800" dirty="0" smtClean="0">
                <a:latin typeface="Bookman Old Style" panose="02050604050505020204" pitchFamily="18" charset="0"/>
              </a:rPr>
              <a:t> and retention in STEM, and</a:t>
            </a:r>
          </a:p>
          <a:p>
            <a:pPr marL="514350" indent="-514350">
              <a:buAutoNum type="arabicParenR"/>
            </a:pPr>
            <a:r>
              <a:rPr lang="en-US" sz="2800" b="1" dirty="0" smtClean="0">
                <a:latin typeface="Bookman Old Style" panose="02050604050505020204" pitchFamily="18" charset="0"/>
              </a:rPr>
              <a:t>Community and institutional transformation </a:t>
            </a:r>
            <a:r>
              <a:rPr lang="en-US" sz="2800" dirty="0" smtClean="0">
                <a:latin typeface="Bookman Old Style" panose="02050604050505020204" pitchFamily="18" charset="0"/>
              </a:rPr>
              <a:t>that will increase opportunities for the application of highly effective STEM teaching methods.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470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169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0" i="1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rial"/>
              </a:rPr>
              <a:t>IUSE: EHR </a:t>
            </a:r>
            <a:r>
              <a:rPr lang="en-US" sz="32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rial"/>
              </a:rPr>
              <a:t/>
            </a:r>
            <a:br>
              <a:rPr lang="en-US" sz="32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rial"/>
              </a:rPr>
            </a:br>
            <a:r>
              <a:rPr lang="en-US" sz="32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rial"/>
              </a:rPr>
              <a:t>Program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4224"/>
            <a:ext cx="8229600" cy="4941940"/>
          </a:xfrm>
        </p:spPr>
        <p:txBody>
          <a:bodyPr>
            <a:noAutofit/>
          </a:bodyPr>
          <a:lstStyle/>
          <a:p>
            <a:pPr lvl="0"/>
            <a:r>
              <a:rPr lang="en-US" sz="24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Improve STEM </a:t>
            </a:r>
            <a:r>
              <a:rPr lang="en-US" sz="2400" b="0" u="sng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Learning &amp; Learning Environments</a:t>
            </a:r>
            <a:r>
              <a:rPr lang="en-US" sz="24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:</a:t>
            </a:r>
          </a:p>
          <a:p>
            <a:pPr lvl="1"/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Improve the knowledge base </a:t>
            </a:r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for </a:t>
            </a:r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effective teaching and learning </a:t>
            </a:r>
          </a:p>
          <a:p>
            <a:pPr lvl="1"/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Foster widespread use of evidence-based resources and pedagogies </a:t>
            </a:r>
          </a:p>
          <a:p>
            <a:r>
              <a:rPr lang="en-US" sz="2400" b="0" u="sng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Broaden Participation </a:t>
            </a:r>
            <a:r>
              <a:rPr lang="en-US" sz="24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&amp; Institutional Capacity for STEM Learning: </a:t>
            </a:r>
          </a:p>
          <a:p>
            <a:pPr lvl="1"/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Increase the number and diversity of STEM majors by improving and using evidence-based strategies </a:t>
            </a:r>
          </a:p>
          <a:p>
            <a:r>
              <a:rPr lang="en-US" sz="2400" b="0" u="sng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Build the Professional STEM Workforce </a:t>
            </a:r>
            <a:r>
              <a:rPr lang="en-US" sz="24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for Tomorrow: </a:t>
            </a:r>
          </a:p>
          <a:p>
            <a:pPr lvl="1"/>
            <a:r>
              <a:rPr lang="en-US" sz="2000" b="0" kern="1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+mj-ea"/>
                <a:cs typeface="Arial"/>
              </a:rPr>
              <a:t>Enable students to become productive members of the STEM work force and of our STEM-literate society</a:t>
            </a:r>
          </a:p>
        </p:txBody>
      </p:sp>
    </p:spTree>
    <p:extLst>
      <p:ext uri="{BB962C8B-B14F-4D97-AF65-F5344CB8AC3E}">
        <p14:creationId xmlns:p14="http://schemas.microsoft.com/office/powerpoint/2010/main" val="662938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S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7346</TotalTime>
  <Words>2261</Words>
  <Application>Microsoft Office PowerPoint</Application>
  <PresentationFormat>On-screen Show (4:3)</PresentationFormat>
  <Paragraphs>355</Paragraphs>
  <Slides>42</Slides>
  <Notes>42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Bookman Old Style</vt:lpstr>
      <vt:lpstr>Calibri</vt:lpstr>
      <vt:lpstr>NSF</vt:lpstr>
      <vt:lpstr>   NSF’s Improving Undergraduate STEM Education:  Education and Human Resources (IUSE: EHR) Program  </vt:lpstr>
      <vt:lpstr>Presenter</vt:lpstr>
      <vt:lpstr>Topics</vt:lpstr>
      <vt:lpstr>IUSE: EHR Introduction</vt:lpstr>
      <vt:lpstr>Pre-Service STEM Teacher Education</vt:lpstr>
      <vt:lpstr>IUSE: EHR  Vision</vt:lpstr>
      <vt:lpstr>IUSE: EHR  Vision (cont.)</vt:lpstr>
      <vt:lpstr>IUSE: EHR  Overarching Goals</vt:lpstr>
      <vt:lpstr>IUSE: EHR  Program Goals</vt:lpstr>
      <vt:lpstr>IUSE: EHR  Program Goals (cont.)</vt:lpstr>
      <vt:lpstr>IUSE: EHR  FY2016 program calls for proposals to:</vt:lpstr>
      <vt:lpstr>IUSE: EHR  Program Tracks and Funding Tiers</vt:lpstr>
      <vt:lpstr>The first focal point</vt:lpstr>
      <vt:lpstr>IUSE: EHR  Engaged Student Learning Track</vt:lpstr>
      <vt:lpstr>Engaged Student Learning Track </vt:lpstr>
      <vt:lpstr>Engaged Student Learning Track: Expectations</vt:lpstr>
      <vt:lpstr>Engaged Student Learning Track:  Exploration and Design Projects </vt:lpstr>
      <vt:lpstr>Engaged Student Learning Track:  Design &amp; Development – Level I</vt:lpstr>
      <vt:lpstr>Engaged Student Learning Track:  Design &amp; Development – Level II</vt:lpstr>
      <vt:lpstr>The second focal point</vt:lpstr>
      <vt:lpstr> Institutional &amp; Community Transformation Track </vt:lpstr>
      <vt:lpstr>Institutional &amp; Community Transformation Track </vt:lpstr>
      <vt:lpstr> Institutional &amp; Community Transformation Track:  Focus</vt:lpstr>
      <vt:lpstr>Institutional &amp; Community Transformation Track:  Expectations</vt:lpstr>
      <vt:lpstr>Institutional &amp; Community Transformation Track Exploration &amp; Design Projects </vt:lpstr>
      <vt:lpstr>Institutional &amp; Community Transformation Track: Development and Implementation Projects </vt:lpstr>
      <vt:lpstr>PowerPoint Presentation</vt:lpstr>
      <vt:lpstr>Here are some tips for succeeding</vt:lpstr>
      <vt:lpstr>Knowledge-Based and Knowledge-Generating </vt:lpstr>
      <vt:lpstr>Interaction Between STEM Education Research and Practice</vt:lpstr>
      <vt:lpstr>Transportability and Propagation Expectation</vt:lpstr>
      <vt:lpstr>A special category of proposal</vt:lpstr>
      <vt:lpstr>Research Projects</vt:lpstr>
      <vt:lpstr>Workshops and Conferences</vt:lpstr>
      <vt:lpstr>Some Insights from former POs</vt:lpstr>
      <vt:lpstr>Knowledge-Based Expectation</vt:lpstr>
      <vt:lpstr>Knowledge-Generating Expectation</vt:lpstr>
      <vt:lpstr>Transportability and Propagation Expectation</vt:lpstr>
      <vt:lpstr>Transportability and Propagation Expectation</vt:lpstr>
      <vt:lpstr>PowerPoint Presentation</vt:lpstr>
      <vt:lpstr>IUSE: EHR Website</vt:lpstr>
      <vt:lpstr>IUSE Resources </vt:lpstr>
    </vt:vector>
  </TitlesOfParts>
  <Company>nsf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IUSE Solicitation</dc:title>
  <dc:creator>Russell Pimmel</dc:creator>
  <cp:lastModifiedBy>Boylan, Myles G.</cp:lastModifiedBy>
  <cp:revision>285</cp:revision>
  <cp:lastPrinted>2015-09-08T12:02:57Z</cp:lastPrinted>
  <dcterms:created xsi:type="dcterms:W3CDTF">2014-08-06T14:14:05Z</dcterms:created>
  <dcterms:modified xsi:type="dcterms:W3CDTF">2016-06-21T10:40:02Z</dcterms:modified>
</cp:coreProperties>
</file>